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5" r:id="rId1"/>
  </p:sldMasterIdLst>
  <p:sldIdLst>
    <p:sldId id="256" r:id="rId2"/>
    <p:sldId id="258" r:id="rId3"/>
    <p:sldId id="257" r:id="rId4"/>
    <p:sldId id="260" r:id="rId5"/>
    <p:sldId id="261" r:id="rId6"/>
    <p:sldId id="262" r:id="rId7"/>
    <p:sldId id="263" r:id="rId8"/>
    <p:sldId id="265" r:id="rId9"/>
    <p:sldId id="268" r:id="rId10"/>
    <p:sldId id="269" r:id="rId11"/>
    <p:sldId id="270" r:id="rId12"/>
    <p:sldId id="267" r:id="rId13"/>
    <p:sldId id="264" r:id="rId14"/>
    <p:sldId id="25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5" d="100"/>
          <a:sy n="75" d="100"/>
        </p:scale>
        <p:origin x="77"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C1E1FAD-7351-4908-963A-08EA8E4AB7A0}" type="datetimeFigureOut">
              <a:rPr lang="en-US" smtClean="0"/>
              <a:t>6/17/2021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98334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9258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6673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82526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83248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C1E1FAD-7351-4908-963A-08EA8E4AB7A0}" type="datetimeFigureOut">
              <a:rPr lang="en-US" smtClean="0"/>
              <a:t>6/17/2021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51410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C1E1FAD-7351-4908-963A-08EA8E4AB7A0}" type="datetimeFigureOut">
              <a:rPr lang="en-US" smtClean="0"/>
              <a:t>6/17/2021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41423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C1E1FAD-7351-4908-963A-08EA8E4AB7A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91375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C1E1FAD-7351-4908-963A-08EA8E4AB7A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56440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94924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9826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69619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t>6/17/2021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19625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6/17/2021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3977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6/17/2021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2933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961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75770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C1E1FAD-7351-4908-963A-08EA8E4AB7A0}" type="datetimeFigureOut">
              <a:rPr lang="en-US" smtClean="0"/>
              <a:t>6/17/2021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254964290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pngimg.com/download/70698"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creativecommons.org/licenses/by-nc/3.0/" TargetMode="External"/><Relationship Id="rId4" Type="http://schemas.openxmlformats.org/officeDocument/2006/relationships/hyperlink" Target="https://pngimg.com/download/7085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fif"/><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Purplish red ink spreading in water">
            <a:extLst>
              <a:ext uri="{FF2B5EF4-FFF2-40B4-BE49-F238E27FC236}">
                <a16:creationId xmlns:a16="http://schemas.microsoft.com/office/drawing/2014/main" id="{84F48109-AE9B-460C-95D8-58A182885AB3}"/>
              </a:ext>
            </a:extLst>
          </p:cNvPr>
          <p:cNvPicPr>
            <a:picLocks noChangeAspect="1"/>
          </p:cNvPicPr>
          <p:nvPr/>
        </p:nvPicPr>
        <p:blipFill rotWithShape="1">
          <a:blip r:embed="rId2">
            <a:alphaModFix amt="84000"/>
          </a:blip>
          <a:srcRect t="14246" b="12702"/>
          <a:stretch/>
        </p:blipFill>
        <p:spPr>
          <a:xfrm>
            <a:off x="485193" y="3692728"/>
            <a:ext cx="11263854" cy="2988369"/>
          </a:xfrm>
          <a:prstGeom prst="rect">
            <a:avLst/>
          </a:prstGeom>
        </p:spPr>
      </p:pic>
      <p:sp>
        <p:nvSpPr>
          <p:cNvPr id="2" name="Title 1"/>
          <p:cNvSpPr>
            <a:spLocks noGrp="1"/>
          </p:cNvSpPr>
          <p:nvPr>
            <p:ph type="ctrTitle"/>
          </p:nvPr>
        </p:nvSpPr>
        <p:spPr>
          <a:xfrm>
            <a:off x="753248" y="893853"/>
            <a:ext cx="7568550" cy="2949101"/>
          </a:xfrm>
        </p:spPr>
        <p:txBody>
          <a:bodyPr anchor="b">
            <a:noAutofit/>
          </a:bodyPr>
          <a:lstStyle/>
          <a:p>
            <a:r>
              <a:rPr lang="en-US" sz="6600" dirty="0">
                <a:gradFill>
                  <a:gsLst>
                    <a:gs pos="15000">
                      <a:schemeClr val="accent1">
                        <a:lumMod val="5000"/>
                        <a:lumOff val="95000"/>
                      </a:schemeClr>
                    </a:gs>
                    <a:gs pos="7483">
                      <a:schemeClr val="accent1">
                        <a:lumMod val="5000"/>
                        <a:lumOff val="95000"/>
                      </a:schemeClr>
                    </a:gs>
                    <a:gs pos="83000">
                      <a:srgbClr val="00B0F0"/>
                    </a:gs>
                  </a:gsLst>
                  <a:lin ang="5400000" scaled="1"/>
                </a:gradFill>
              </a:rPr>
              <a:t>AEROMODELLING CLUB</a:t>
            </a:r>
            <a:br>
              <a:rPr lang="en-US" sz="6600" dirty="0">
                <a:solidFill>
                  <a:schemeClr val="tx1">
                    <a:lumMod val="95000"/>
                    <a:lumOff val="5000"/>
                  </a:schemeClr>
                </a:solidFill>
              </a:rPr>
            </a:br>
            <a:endParaRPr lang="en-US" sz="6600" dirty="0">
              <a:solidFill>
                <a:schemeClr val="tx1">
                  <a:lumMod val="95000"/>
                  <a:lumOff val="5000"/>
                </a:schemeClr>
              </a:solidFill>
            </a:endParaRPr>
          </a:p>
        </p:txBody>
      </p:sp>
      <p:sp>
        <p:nvSpPr>
          <p:cNvPr id="3" name="Subtitle 2"/>
          <p:cNvSpPr>
            <a:spLocks noGrp="1"/>
          </p:cNvSpPr>
          <p:nvPr>
            <p:ph type="subTitle" idx="1"/>
          </p:nvPr>
        </p:nvSpPr>
        <p:spPr>
          <a:xfrm>
            <a:off x="4634427" y="3950930"/>
            <a:ext cx="6860309" cy="2730167"/>
          </a:xfrm>
        </p:spPr>
        <p:txBody>
          <a:bodyPr>
            <a:normAutofit/>
          </a:bodyPr>
          <a:lstStyle/>
          <a:p>
            <a:pPr algn="r"/>
            <a:r>
              <a:rPr lang="en-US" sz="7200" dirty="0">
                <a:solidFill>
                  <a:schemeClr val="tx1">
                    <a:lumMod val="95000"/>
                    <a:lumOff val="5000"/>
                  </a:schemeClr>
                </a:solidFill>
              </a:rPr>
              <a:t>DRONE BOOTCAMP</a:t>
            </a:r>
          </a:p>
        </p:txBody>
      </p:sp>
      <p:pic>
        <p:nvPicPr>
          <p:cNvPr id="8" name="Picture 7" descr="A picture containing indoor, toothbrush&#10;&#10;Description automatically generated">
            <a:extLst>
              <a:ext uri="{FF2B5EF4-FFF2-40B4-BE49-F238E27FC236}">
                <a16:creationId xmlns:a16="http://schemas.microsoft.com/office/drawing/2014/main" id="{0F6BDFD6-EE11-466C-9775-01E983C532E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flipV="1">
            <a:off x="753248" y="4713214"/>
            <a:ext cx="70136" cy="45719"/>
          </a:xfrm>
          <a:prstGeom prst="rect">
            <a:avLst/>
          </a:prstGeom>
        </p:spPr>
      </p:pic>
      <p:sp>
        <p:nvSpPr>
          <p:cNvPr id="10" name="TextBox 9">
            <a:extLst>
              <a:ext uri="{FF2B5EF4-FFF2-40B4-BE49-F238E27FC236}">
                <a16:creationId xmlns:a16="http://schemas.microsoft.com/office/drawing/2014/main" id="{A7AA7239-602E-45AD-A9F1-B02F61EA6679}"/>
              </a:ext>
            </a:extLst>
          </p:cNvPr>
          <p:cNvSpPr txBox="1"/>
          <p:nvPr/>
        </p:nvSpPr>
        <p:spPr>
          <a:xfrm>
            <a:off x="7121275" y="9479972"/>
            <a:ext cx="1621771" cy="507831"/>
          </a:xfrm>
          <a:prstGeom prst="rect">
            <a:avLst/>
          </a:prstGeom>
          <a:noFill/>
        </p:spPr>
        <p:txBody>
          <a:bodyPr wrap="square" rtlCol="0">
            <a:spAutoFit/>
          </a:bodyPr>
          <a:lstStyle/>
          <a:p>
            <a:r>
              <a:rPr lang="en-US" sz="900">
                <a:hlinkClick r:id="rId4" tooltip="https://pngimg.com/download/70857"/>
              </a:rPr>
              <a:t>This Photo</a:t>
            </a:r>
            <a:r>
              <a:rPr lang="en-US" sz="900"/>
              <a:t> by Unknown Author is licensed under </a:t>
            </a:r>
            <a:r>
              <a:rPr lang="en-US" sz="900">
                <a:hlinkClick r:id="rId5" tooltip="https://creativecommons.org/licenses/by-nc/3.0/"/>
              </a:rPr>
              <a:t>CC BY-NC</a:t>
            </a:r>
            <a:endParaRPr lang="en-US" sz="900"/>
          </a:p>
        </p:txBody>
      </p:sp>
      <p:pic>
        <p:nvPicPr>
          <p:cNvPr id="14" name="Picture 13" descr="A picture containing indoor, microscope, satellite, automaton&#10;&#10;Description automatically generated">
            <a:extLst>
              <a:ext uri="{FF2B5EF4-FFF2-40B4-BE49-F238E27FC236}">
                <a16:creationId xmlns:a16="http://schemas.microsoft.com/office/drawing/2014/main" id="{5ED2FEA1-F864-4F13-9D3E-4479D9CB172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60511" y="4189663"/>
            <a:ext cx="3407404" cy="1498120"/>
          </a:xfrm>
          <a:prstGeom prst="rect">
            <a:avLst/>
          </a:prstGeom>
        </p:spPr>
      </p:pic>
      <p:sp>
        <p:nvSpPr>
          <p:cNvPr id="20" name="TextBox 19">
            <a:extLst>
              <a:ext uri="{FF2B5EF4-FFF2-40B4-BE49-F238E27FC236}">
                <a16:creationId xmlns:a16="http://schemas.microsoft.com/office/drawing/2014/main" id="{9FE67599-DB87-4DD4-B41F-2C421EB543FA}"/>
              </a:ext>
            </a:extLst>
          </p:cNvPr>
          <p:cNvSpPr txBox="1"/>
          <p:nvPr/>
        </p:nvSpPr>
        <p:spPr>
          <a:xfrm>
            <a:off x="9207117" y="6858000"/>
            <a:ext cx="1914536" cy="507831"/>
          </a:xfrm>
          <a:prstGeom prst="rect">
            <a:avLst/>
          </a:prstGeom>
          <a:noFill/>
        </p:spPr>
        <p:txBody>
          <a:bodyPr wrap="square" rtlCol="0">
            <a:spAutoFit/>
          </a:bodyPr>
          <a:lstStyle/>
          <a:p>
            <a:r>
              <a:rPr lang="en-US" sz="900">
                <a:hlinkClick r:id="rId7" tooltip="http://pngimg.com/download/70698"/>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02900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6A5D-7AF0-47B0-B792-4E616298AE81}"/>
              </a:ext>
            </a:extLst>
          </p:cNvPr>
          <p:cNvSpPr>
            <a:spLocks noGrp="1"/>
          </p:cNvSpPr>
          <p:nvPr>
            <p:ph type="title"/>
          </p:nvPr>
        </p:nvSpPr>
        <p:spPr/>
        <p:txBody>
          <a:bodyPr/>
          <a:lstStyle/>
          <a:p>
            <a:r>
              <a:rPr lang="en-US" dirty="0"/>
              <a:t>DRONE KINEMATICS</a:t>
            </a:r>
            <a:endParaRPr lang="en-IN" dirty="0"/>
          </a:p>
        </p:txBody>
      </p:sp>
      <p:pic>
        <p:nvPicPr>
          <p:cNvPr id="4" name="Picture 3">
            <a:extLst>
              <a:ext uri="{FF2B5EF4-FFF2-40B4-BE49-F238E27FC236}">
                <a16:creationId xmlns:a16="http://schemas.microsoft.com/office/drawing/2014/main" id="{8B3B94B7-39DE-4240-8D2D-E5D53291A517}"/>
              </a:ext>
            </a:extLst>
          </p:cNvPr>
          <p:cNvPicPr>
            <a:picLocks noChangeAspect="1"/>
          </p:cNvPicPr>
          <p:nvPr/>
        </p:nvPicPr>
        <p:blipFill>
          <a:blip r:embed="rId2"/>
          <a:stretch>
            <a:fillRect/>
          </a:stretch>
        </p:blipFill>
        <p:spPr>
          <a:xfrm>
            <a:off x="6096000" y="1869063"/>
            <a:ext cx="4419600" cy="3297702"/>
          </a:xfrm>
          <a:prstGeom prst="rect">
            <a:avLst/>
          </a:prstGeom>
          <a:ln/>
        </p:spPr>
        <p:style>
          <a:lnRef idx="0">
            <a:schemeClr val="accent5"/>
          </a:lnRef>
          <a:fillRef idx="3">
            <a:schemeClr val="accent5"/>
          </a:fillRef>
          <a:effectRef idx="3">
            <a:schemeClr val="accent5"/>
          </a:effectRef>
          <a:fontRef idx="minor">
            <a:schemeClr val="lt1"/>
          </a:fontRef>
        </p:style>
      </p:pic>
      <p:pic>
        <p:nvPicPr>
          <p:cNvPr id="6" name="Picture 5">
            <a:extLst>
              <a:ext uri="{FF2B5EF4-FFF2-40B4-BE49-F238E27FC236}">
                <a16:creationId xmlns:a16="http://schemas.microsoft.com/office/drawing/2014/main" id="{319BCE6A-ADE3-4400-A4ED-758FB0F46A61}"/>
              </a:ext>
            </a:extLst>
          </p:cNvPr>
          <p:cNvPicPr>
            <a:picLocks noChangeAspect="1"/>
          </p:cNvPicPr>
          <p:nvPr/>
        </p:nvPicPr>
        <p:blipFill>
          <a:blip r:embed="rId3"/>
          <a:stretch>
            <a:fillRect/>
          </a:stretch>
        </p:blipFill>
        <p:spPr>
          <a:xfrm>
            <a:off x="1066800" y="1888401"/>
            <a:ext cx="4210323" cy="3239975"/>
          </a:xfrm>
          <a:prstGeom prst="rect">
            <a:avLst/>
          </a:prstGeom>
          <a:ln/>
        </p:spPr>
        <p:style>
          <a:lnRef idx="0">
            <a:schemeClr val="accent2"/>
          </a:lnRef>
          <a:fillRef idx="3">
            <a:schemeClr val="accent2"/>
          </a:fillRef>
          <a:effectRef idx="3">
            <a:schemeClr val="accent2"/>
          </a:effectRef>
          <a:fontRef idx="minor">
            <a:schemeClr val="lt1"/>
          </a:fontRef>
        </p:style>
      </p:pic>
      <p:pic>
        <p:nvPicPr>
          <p:cNvPr id="5" name="Picture 4">
            <a:extLst>
              <a:ext uri="{FF2B5EF4-FFF2-40B4-BE49-F238E27FC236}">
                <a16:creationId xmlns:a16="http://schemas.microsoft.com/office/drawing/2014/main" id="{91ABB1C7-3CBE-4D64-BD3A-DE7093E19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5336146"/>
            <a:ext cx="9327404" cy="1458044"/>
          </a:xfrm>
          <a:prstGeom prst="rect">
            <a:avLst/>
          </a:prstGeom>
          <a:ln/>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77094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E9F4-B733-48E6-B85E-64E0AAEC9EBA}"/>
              </a:ext>
            </a:extLst>
          </p:cNvPr>
          <p:cNvSpPr>
            <a:spLocks noGrp="1"/>
          </p:cNvSpPr>
          <p:nvPr>
            <p:ph type="title"/>
          </p:nvPr>
        </p:nvSpPr>
        <p:spPr>
          <a:xfrm>
            <a:off x="2970523" y="963508"/>
            <a:ext cx="6250952" cy="847317"/>
          </a:xfrm>
        </p:spPr>
        <p:txBody>
          <a:bodyPr/>
          <a:lstStyle/>
          <a:p>
            <a:pPr algn="ctr"/>
            <a:r>
              <a:rPr lang="en-US" sz="5400" dirty="0">
                <a:latin typeface="Abadi" panose="020B0604020202020204" pitchFamily="34" charset="0"/>
              </a:rPr>
              <a:t>Control Theory</a:t>
            </a:r>
            <a:endParaRPr lang="en-IN" sz="5400" dirty="0">
              <a:latin typeface="Abadi" panose="020B0604020202020204" pitchFamily="34" charset="0"/>
            </a:endParaRPr>
          </a:p>
        </p:txBody>
      </p:sp>
      <p:sp>
        <p:nvSpPr>
          <p:cNvPr id="5" name="TextBox 4">
            <a:extLst>
              <a:ext uri="{FF2B5EF4-FFF2-40B4-BE49-F238E27FC236}">
                <a16:creationId xmlns:a16="http://schemas.microsoft.com/office/drawing/2014/main" id="{96439FD9-6B43-43DB-80F6-0F57D157B07C}"/>
              </a:ext>
            </a:extLst>
          </p:cNvPr>
          <p:cNvSpPr txBox="1"/>
          <p:nvPr/>
        </p:nvSpPr>
        <p:spPr>
          <a:xfrm>
            <a:off x="205935" y="2198468"/>
            <a:ext cx="11780129" cy="4496972"/>
          </a:xfrm>
          <a:prstGeom prst="rect">
            <a:avLst/>
          </a:prstGeom>
          <a:noFill/>
        </p:spPr>
        <p:txBody>
          <a:bodyPr wrap="square" rtlCol="0">
            <a:spAutoFit/>
          </a:bodyPr>
          <a:lstStyle/>
          <a:p>
            <a:r>
              <a:rPr lang="en-US" sz="2000" dirty="0"/>
              <a:t>Most of the control theory itself Focuses on modeling physical systems as linear in time invariant </a:t>
            </a:r>
          </a:p>
          <a:p>
            <a:r>
              <a:rPr lang="en-US" sz="2000" dirty="0"/>
              <a:t>Key properties of LTI systems: </a:t>
            </a:r>
          </a:p>
          <a:p>
            <a:endParaRPr lang="en-US" dirty="0"/>
          </a:p>
          <a:p>
            <a:pPr algn="ctr"/>
            <a:r>
              <a:rPr lang="en-US" b="1" dirty="0"/>
              <a:t>1.  Obey principle of superposition</a:t>
            </a:r>
          </a:p>
          <a:p>
            <a:pPr algn="ctr"/>
            <a:r>
              <a:rPr lang="en-US" b="1" dirty="0"/>
              <a:t>2.  Homogeneity </a:t>
            </a:r>
          </a:p>
          <a:p>
            <a:pPr algn="ctr"/>
            <a:r>
              <a:rPr lang="en-US" b="1" dirty="0"/>
              <a:t>3.  Time invariance </a:t>
            </a:r>
          </a:p>
          <a:p>
            <a:endParaRPr lang="en-US" dirty="0"/>
          </a:p>
          <a:p>
            <a:r>
              <a:rPr lang="en-US" sz="2000" dirty="0"/>
              <a:t>Although no system is perfectly linear, but they behave linearly under some conditions and linear systems are much easier to solve. </a:t>
            </a:r>
          </a:p>
          <a:p>
            <a:r>
              <a:rPr lang="en-US" sz="2000" dirty="0"/>
              <a:t>Components to PID control:</a:t>
            </a:r>
          </a:p>
          <a:p>
            <a:pPr algn="ctr"/>
            <a:endParaRPr lang="en-US" b="1" dirty="0"/>
          </a:p>
          <a:p>
            <a:pPr algn="ctr"/>
            <a:r>
              <a:rPr lang="en-US" b="1" dirty="0"/>
              <a:t>1. Proportional</a:t>
            </a:r>
          </a:p>
          <a:p>
            <a:pPr algn="ctr"/>
            <a:r>
              <a:rPr lang="en-US" b="1" dirty="0"/>
              <a:t>2. Integral</a:t>
            </a:r>
          </a:p>
          <a:p>
            <a:pPr algn="ctr"/>
            <a:r>
              <a:rPr lang="en-US" b="1" dirty="0"/>
              <a:t>3. Differential  </a:t>
            </a:r>
          </a:p>
        </p:txBody>
      </p:sp>
    </p:spTree>
    <p:extLst>
      <p:ext uri="{BB962C8B-B14F-4D97-AF65-F5344CB8AC3E}">
        <p14:creationId xmlns:p14="http://schemas.microsoft.com/office/powerpoint/2010/main" val="158894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06CF-FBF1-4D14-8155-EEFFEB1338D9}"/>
              </a:ext>
            </a:extLst>
          </p:cNvPr>
          <p:cNvSpPr>
            <a:spLocks noGrp="1"/>
          </p:cNvSpPr>
          <p:nvPr>
            <p:ph type="title"/>
          </p:nvPr>
        </p:nvSpPr>
        <p:spPr/>
        <p:txBody>
          <a:bodyPr/>
          <a:lstStyle/>
          <a:p>
            <a:r>
              <a:rPr lang="en-US" sz="4000" dirty="0"/>
              <a:t>Mission Planner</a:t>
            </a:r>
            <a:endParaRPr lang="en-IN" sz="4000" dirty="0"/>
          </a:p>
        </p:txBody>
      </p:sp>
      <p:sp>
        <p:nvSpPr>
          <p:cNvPr id="3" name="Content Placeholder 2">
            <a:extLst>
              <a:ext uri="{FF2B5EF4-FFF2-40B4-BE49-F238E27FC236}">
                <a16:creationId xmlns:a16="http://schemas.microsoft.com/office/drawing/2014/main" id="{F066AD93-D059-4D90-8ADE-8366011AAD43}"/>
              </a:ext>
            </a:extLst>
          </p:cNvPr>
          <p:cNvSpPr>
            <a:spLocks noGrp="1"/>
          </p:cNvSpPr>
          <p:nvPr>
            <p:ph sz="half" idx="1"/>
          </p:nvPr>
        </p:nvSpPr>
        <p:spPr>
          <a:xfrm>
            <a:off x="430213" y="3178545"/>
            <a:ext cx="5665787" cy="2444750"/>
          </a:xfrm>
        </p:spPr>
        <p:txBody>
          <a:bodyPr>
            <a:normAutofit/>
          </a:bodyPr>
          <a:lstStyle/>
          <a:p>
            <a:r>
              <a:rPr lang="en-US" b="0" i="0" u="none" strike="noStrike" dirty="0">
                <a:solidFill>
                  <a:srgbClr val="3F3F3F"/>
                </a:solidFill>
                <a:effectLst/>
                <a:latin typeface="Calibri" panose="020F0502020204030204" pitchFamily="34" charset="0"/>
              </a:rPr>
              <a:t>It used for dynamically controlling and receiving real time information about your aerial vehicle.</a:t>
            </a:r>
          </a:p>
          <a:p>
            <a:r>
              <a:rPr lang="en-US" dirty="0">
                <a:solidFill>
                  <a:srgbClr val="3F3F3F"/>
                </a:solidFill>
                <a:latin typeface="Calibri" panose="020F0502020204030204" pitchFamily="34" charset="0"/>
              </a:rPr>
              <a:t>Using </a:t>
            </a:r>
            <a:r>
              <a:rPr lang="en-US" b="0" i="0" u="none" strike="noStrike" dirty="0">
                <a:solidFill>
                  <a:srgbClr val="3F3F3F"/>
                </a:solidFill>
                <a:effectLst/>
                <a:latin typeface="Calibri" panose="020F0502020204030204" pitchFamily="34" charset="0"/>
              </a:rPr>
              <a:t>Software-in-the-loop feature allows us to virtually fly aerial vehicles without any hardware. It works on autopilot principle, and we can plan and execute missions using it.</a:t>
            </a:r>
          </a:p>
          <a:p>
            <a:endParaRPr lang="en-IN" dirty="0"/>
          </a:p>
        </p:txBody>
      </p:sp>
      <p:pic>
        <p:nvPicPr>
          <p:cNvPr id="5" name="Picture 4">
            <a:extLst>
              <a:ext uri="{FF2B5EF4-FFF2-40B4-BE49-F238E27FC236}">
                <a16:creationId xmlns:a16="http://schemas.microsoft.com/office/drawing/2014/main" id="{926782D9-8A55-44CC-B0A1-3ED4D942C47A}"/>
              </a:ext>
            </a:extLst>
          </p:cNvPr>
          <p:cNvPicPr>
            <a:picLocks noChangeAspect="1"/>
          </p:cNvPicPr>
          <p:nvPr/>
        </p:nvPicPr>
        <p:blipFill>
          <a:blip r:embed="rId2"/>
          <a:stretch>
            <a:fillRect/>
          </a:stretch>
        </p:blipFill>
        <p:spPr>
          <a:xfrm>
            <a:off x="6201080" y="2441575"/>
            <a:ext cx="5560707" cy="3267445"/>
          </a:xfrm>
          <a:prstGeom prst="rect">
            <a:avLst/>
          </a:prstGeom>
          <a:ln w="28575"/>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5330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3FEF-A364-4A0F-84DA-5315640906A6}"/>
              </a:ext>
            </a:extLst>
          </p:cNvPr>
          <p:cNvSpPr>
            <a:spLocks noGrp="1"/>
          </p:cNvSpPr>
          <p:nvPr>
            <p:ph type="title" idx="4294967295"/>
          </p:nvPr>
        </p:nvSpPr>
        <p:spPr>
          <a:xfrm>
            <a:off x="1734296" y="346237"/>
            <a:ext cx="8496300" cy="569912"/>
          </a:xfrm>
        </p:spPr>
        <p:txBody>
          <a:bodyPr>
            <a:normAutofit fontScale="90000"/>
          </a:bodyPr>
          <a:lstStyle/>
          <a:p>
            <a:pPr algn="ctr"/>
            <a:r>
              <a:rPr lang="en-US" dirty="0">
                <a:solidFill>
                  <a:srgbClr val="002060"/>
                </a:solidFill>
              </a:rPr>
              <a:t>PROGRESS AND TIMELINE</a:t>
            </a:r>
            <a:endParaRPr lang="en-IN" dirty="0">
              <a:solidFill>
                <a:srgbClr val="002060"/>
              </a:solidFill>
            </a:endParaRPr>
          </a:p>
        </p:txBody>
      </p:sp>
      <p:graphicFrame>
        <p:nvGraphicFramePr>
          <p:cNvPr id="4" name="Table 4">
            <a:extLst>
              <a:ext uri="{FF2B5EF4-FFF2-40B4-BE49-F238E27FC236}">
                <a16:creationId xmlns:a16="http://schemas.microsoft.com/office/drawing/2014/main" id="{E3A89880-5C86-43E3-92D7-505021172B99}"/>
              </a:ext>
            </a:extLst>
          </p:cNvPr>
          <p:cNvGraphicFramePr>
            <a:graphicFrameLocks noGrp="1"/>
          </p:cNvGraphicFramePr>
          <p:nvPr>
            <p:ph idx="4294967295"/>
            <p:extLst>
              <p:ext uri="{D42A27DB-BD31-4B8C-83A1-F6EECF244321}">
                <p14:modId xmlns:p14="http://schemas.microsoft.com/office/powerpoint/2010/main" val="1425285772"/>
              </p:ext>
            </p:extLst>
          </p:nvPr>
        </p:nvGraphicFramePr>
        <p:xfrm>
          <a:off x="1733550" y="1042761"/>
          <a:ext cx="8497046" cy="5637946"/>
        </p:xfrm>
        <a:graphic>
          <a:graphicData uri="http://schemas.openxmlformats.org/drawingml/2006/table">
            <a:tbl>
              <a:tblPr firstRow="1" bandRow="1">
                <a:tableStyleId>{073A0DAA-6AF3-43AB-8588-CEC1D06C72B9}</a:tableStyleId>
              </a:tblPr>
              <a:tblGrid>
                <a:gridCol w="4248523">
                  <a:extLst>
                    <a:ext uri="{9D8B030D-6E8A-4147-A177-3AD203B41FA5}">
                      <a16:colId xmlns:a16="http://schemas.microsoft.com/office/drawing/2014/main" val="1261355122"/>
                    </a:ext>
                  </a:extLst>
                </a:gridCol>
                <a:gridCol w="4248523">
                  <a:extLst>
                    <a:ext uri="{9D8B030D-6E8A-4147-A177-3AD203B41FA5}">
                      <a16:colId xmlns:a16="http://schemas.microsoft.com/office/drawing/2014/main" val="2096458610"/>
                    </a:ext>
                  </a:extLst>
                </a:gridCol>
              </a:tblGrid>
              <a:tr h="339680">
                <a:tc>
                  <a:txBody>
                    <a:bodyPr/>
                    <a:lstStyle/>
                    <a:p>
                      <a:pPr algn="ctr"/>
                      <a:r>
                        <a:rPr lang="en-US" sz="1400" dirty="0"/>
                        <a:t>TOPIC</a:t>
                      </a:r>
                      <a:endParaRPr lang="en-IN" sz="1400" dirty="0"/>
                    </a:p>
                  </a:txBody>
                  <a:tcPr/>
                </a:tc>
                <a:tc>
                  <a:txBody>
                    <a:bodyPr/>
                    <a:lstStyle/>
                    <a:p>
                      <a:pPr algn="ctr"/>
                      <a:r>
                        <a:rPr lang="en-US" sz="1400" dirty="0"/>
                        <a:t>TIME</a:t>
                      </a:r>
                      <a:endParaRPr lang="en-IN" sz="1400" dirty="0"/>
                    </a:p>
                  </a:txBody>
                  <a:tcPr/>
                </a:tc>
                <a:extLst>
                  <a:ext uri="{0D108BD9-81ED-4DB2-BD59-A6C34878D82A}">
                    <a16:rowId xmlns:a16="http://schemas.microsoft.com/office/drawing/2014/main" val="3883448815"/>
                  </a:ext>
                </a:extLst>
              </a:tr>
              <a:tr h="481214">
                <a:tc>
                  <a:txBody>
                    <a:bodyPr/>
                    <a:lstStyle/>
                    <a:p>
                      <a:pPr algn="ctr"/>
                      <a:r>
                        <a:rPr lang="en-US" sz="1400" dirty="0"/>
                        <a:t>INTRODUCTION, TYPES AND TERMINOLOGIES OF AIRCRAFT.</a:t>
                      </a:r>
                      <a:endParaRPr lang="en-IN" sz="1400" dirty="0"/>
                    </a:p>
                  </a:txBody>
                  <a:tcPr/>
                </a:tc>
                <a:tc>
                  <a:txBody>
                    <a:bodyPr/>
                    <a:lstStyle/>
                    <a:p>
                      <a:pPr algn="ctr"/>
                      <a:r>
                        <a:rPr lang="en-US" sz="1400" dirty="0"/>
                        <a:t>5 DAYS</a:t>
                      </a:r>
                      <a:endParaRPr lang="en-IN" sz="1400" dirty="0"/>
                    </a:p>
                  </a:txBody>
                  <a:tcPr/>
                </a:tc>
                <a:extLst>
                  <a:ext uri="{0D108BD9-81ED-4DB2-BD59-A6C34878D82A}">
                    <a16:rowId xmlns:a16="http://schemas.microsoft.com/office/drawing/2014/main" val="3316423985"/>
                  </a:ext>
                </a:extLst>
              </a:tr>
              <a:tr h="540314">
                <a:tc>
                  <a:txBody>
                    <a:bodyPr/>
                    <a:lstStyle/>
                    <a:p>
                      <a:pPr algn="ctr"/>
                      <a:r>
                        <a:rPr lang="en-US" sz="1400" dirty="0"/>
                        <a:t>1</a:t>
                      </a:r>
                      <a:r>
                        <a:rPr lang="en-US" sz="1400" baseline="30000" dirty="0"/>
                        <a:t>ST</a:t>
                      </a:r>
                      <a:r>
                        <a:rPr lang="en-US" sz="1400" dirty="0"/>
                        <a:t> DISCUSSION SESSION – MISSION PLANNER AND INTRO.</a:t>
                      </a:r>
                      <a:endParaRPr lang="en-IN" sz="1400" dirty="0"/>
                    </a:p>
                  </a:txBody>
                  <a:tcPr/>
                </a:tc>
                <a:tc>
                  <a:txBody>
                    <a:bodyPr/>
                    <a:lstStyle/>
                    <a:p>
                      <a:pPr algn="ctr"/>
                      <a:r>
                        <a:rPr lang="en-US" sz="1400" dirty="0"/>
                        <a:t>24</a:t>
                      </a:r>
                      <a:r>
                        <a:rPr lang="en-US" sz="1400" baseline="30000" dirty="0"/>
                        <a:t>TH</a:t>
                      </a:r>
                      <a:r>
                        <a:rPr lang="en-US" sz="1400" dirty="0"/>
                        <a:t> MAY 2021 – 1 DAY</a:t>
                      </a:r>
                      <a:endParaRPr lang="en-IN" sz="1400" dirty="0"/>
                    </a:p>
                  </a:txBody>
                  <a:tcPr/>
                </a:tc>
                <a:extLst>
                  <a:ext uri="{0D108BD9-81ED-4DB2-BD59-A6C34878D82A}">
                    <a16:rowId xmlns:a16="http://schemas.microsoft.com/office/drawing/2014/main" val="164262965"/>
                  </a:ext>
                </a:extLst>
              </a:tr>
              <a:tr h="335664">
                <a:tc>
                  <a:txBody>
                    <a:bodyPr/>
                    <a:lstStyle/>
                    <a:p>
                      <a:pPr algn="ctr"/>
                      <a:r>
                        <a:rPr lang="en-US" sz="1400" dirty="0"/>
                        <a:t>EVALUATION TEST</a:t>
                      </a:r>
                      <a:endParaRPr lang="en-IN" sz="1400" dirty="0"/>
                    </a:p>
                  </a:txBody>
                  <a:tcPr/>
                </a:tc>
                <a:tc>
                  <a:txBody>
                    <a:bodyPr/>
                    <a:lstStyle/>
                    <a:p>
                      <a:pPr algn="ctr"/>
                      <a:r>
                        <a:rPr lang="en-US" sz="1400" dirty="0"/>
                        <a:t>30</a:t>
                      </a:r>
                      <a:r>
                        <a:rPr lang="en-US" sz="1400" baseline="30000" dirty="0"/>
                        <a:t>TH</a:t>
                      </a:r>
                      <a:r>
                        <a:rPr lang="en-US" sz="1400" dirty="0"/>
                        <a:t> MAY 2021 – 1 DAY</a:t>
                      </a:r>
                      <a:endParaRPr lang="en-IN" sz="1400" dirty="0"/>
                    </a:p>
                  </a:txBody>
                  <a:tcPr/>
                </a:tc>
                <a:extLst>
                  <a:ext uri="{0D108BD9-81ED-4DB2-BD59-A6C34878D82A}">
                    <a16:rowId xmlns:a16="http://schemas.microsoft.com/office/drawing/2014/main" val="1501948955"/>
                  </a:ext>
                </a:extLst>
              </a:tr>
              <a:tr h="335664">
                <a:tc>
                  <a:txBody>
                    <a:bodyPr/>
                    <a:lstStyle/>
                    <a:p>
                      <a:pPr algn="ctr"/>
                      <a:r>
                        <a:rPr lang="en-US" sz="1400" dirty="0"/>
                        <a:t>2</a:t>
                      </a:r>
                      <a:r>
                        <a:rPr lang="en-US" sz="1400" baseline="30000" dirty="0"/>
                        <a:t>nd</a:t>
                      </a:r>
                      <a:r>
                        <a:rPr lang="en-US" sz="1400" dirty="0"/>
                        <a:t> DISCUSSION SESSION – DRONE AVIONICS</a:t>
                      </a:r>
                      <a:endParaRPr lang="en-IN" sz="1400" dirty="0"/>
                    </a:p>
                  </a:txBody>
                  <a:tcPr/>
                </a:tc>
                <a:tc>
                  <a:txBody>
                    <a:bodyPr/>
                    <a:lstStyle/>
                    <a:p>
                      <a:pPr algn="ctr"/>
                      <a:r>
                        <a:rPr lang="en-US" sz="1400" dirty="0"/>
                        <a:t>30</a:t>
                      </a:r>
                      <a:r>
                        <a:rPr lang="en-US" sz="1400" baseline="30000" dirty="0"/>
                        <a:t>TH</a:t>
                      </a:r>
                      <a:r>
                        <a:rPr lang="en-US" sz="1400" dirty="0"/>
                        <a:t> MAY 2021 – 1 DAY</a:t>
                      </a:r>
                      <a:endParaRPr lang="en-IN" sz="1400" dirty="0"/>
                    </a:p>
                  </a:txBody>
                  <a:tcPr/>
                </a:tc>
                <a:extLst>
                  <a:ext uri="{0D108BD9-81ED-4DB2-BD59-A6C34878D82A}">
                    <a16:rowId xmlns:a16="http://schemas.microsoft.com/office/drawing/2014/main" val="2769747054"/>
                  </a:ext>
                </a:extLst>
              </a:tr>
              <a:tr h="335664">
                <a:tc>
                  <a:txBody>
                    <a:bodyPr/>
                    <a:lstStyle/>
                    <a:p>
                      <a:pPr algn="ctr"/>
                      <a:r>
                        <a:rPr lang="en-US" sz="1400" dirty="0"/>
                        <a:t>3</a:t>
                      </a:r>
                      <a:r>
                        <a:rPr lang="en-US" sz="1400" baseline="30000" dirty="0"/>
                        <a:t>RD</a:t>
                      </a:r>
                      <a:r>
                        <a:rPr lang="en-US" sz="1400" dirty="0"/>
                        <a:t> DISCUSSION SESSION – DRONE KINEMATICS</a:t>
                      </a:r>
                      <a:endParaRPr lang="en-IN" sz="1400" dirty="0"/>
                    </a:p>
                  </a:txBody>
                  <a:tcPr/>
                </a:tc>
                <a:tc>
                  <a:txBody>
                    <a:bodyPr/>
                    <a:lstStyle/>
                    <a:p>
                      <a:pPr algn="ctr"/>
                      <a:r>
                        <a:rPr lang="en-US" sz="1400" dirty="0"/>
                        <a:t>2</a:t>
                      </a:r>
                      <a:r>
                        <a:rPr lang="en-US" sz="1400" baseline="30000" dirty="0"/>
                        <a:t>nd</a:t>
                      </a:r>
                      <a:r>
                        <a:rPr lang="en-US" sz="1400" dirty="0"/>
                        <a:t> JUNE 2021 – 1 DAY</a:t>
                      </a:r>
                      <a:endParaRPr lang="en-IN" sz="1400" dirty="0"/>
                    </a:p>
                  </a:txBody>
                  <a:tcPr/>
                </a:tc>
                <a:extLst>
                  <a:ext uri="{0D108BD9-81ED-4DB2-BD59-A6C34878D82A}">
                    <a16:rowId xmlns:a16="http://schemas.microsoft.com/office/drawing/2014/main" val="656596246"/>
                  </a:ext>
                </a:extLst>
              </a:tr>
              <a:tr h="335664">
                <a:tc>
                  <a:txBody>
                    <a:bodyPr/>
                    <a:lstStyle/>
                    <a:p>
                      <a:pPr algn="ctr"/>
                      <a:r>
                        <a:rPr lang="en-US" sz="1400" dirty="0"/>
                        <a:t>LEARNING DRONE AVIONICS AND KINEMATICS</a:t>
                      </a:r>
                      <a:endParaRPr lang="en-IN" sz="1400" dirty="0"/>
                    </a:p>
                  </a:txBody>
                  <a:tcPr/>
                </a:tc>
                <a:tc>
                  <a:txBody>
                    <a:bodyPr/>
                    <a:lstStyle/>
                    <a:p>
                      <a:pPr algn="ctr"/>
                      <a:r>
                        <a:rPr lang="en-US" sz="1400" dirty="0"/>
                        <a:t>6 DAYS</a:t>
                      </a:r>
                      <a:endParaRPr lang="en-IN" sz="1400" dirty="0"/>
                    </a:p>
                  </a:txBody>
                  <a:tcPr/>
                </a:tc>
                <a:extLst>
                  <a:ext uri="{0D108BD9-81ED-4DB2-BD59-A6C34878D82A}">
                    <a16:rowId xmlns:a16="http://schemas.microsoft.com/office/drawing/2014/main" val="4278447876"/>
                  </a:ext>
                </a:extLst>
              </a:tr>
              <a:tr h="335664">
                <a:tc>
                  <a:txBody>
                    <a:bodyPr/>
                    <a:lstStyle/>
                    <a:p>
                      <a:pPr algn="ctr"/>
                      <a:r>
                        <a:rPr lang="en-US" sz="1400" dirty="0"/>
                        <a:t>ASSIGNMENT 1 </a:t>
                      </a:r>
                      <a:endParaRPr lang="en-IN" sz="1400" dirty="0"/>
                    </a:p>
                  </a:txBody>
                  <a:tcPr/>
                </a:tc>
                <a:tc>
                  <a:txBody>
                    <a:bodyPr/>
                    <a:lstStyle/>
                    <a:p>
                      <a:pPr algn="ctr"/>
                      <a:r>
                        <a:rPr lang="en-US" sz="1400" dirty="0"/>
                        <a:t>5</a:t>
                      </a:r>
                      <a:r>
                        <a:rPr lang="en-US" sz="1400" baseline="30000" dirty="0"/>
                        <a:t>TH</a:t>
                      </a:r>
                      <a:r>
                        <a:rPr lang="en-US" sz="1400" dirty="0"/>
                        <a:t> JUNE TO 10</a:t>
                      </a:r>
                      <a:r>
                        <a:rPr lang="en-US" sz="1400" baseline="30000" dirty="0"/>
                        <a:t>TH</a:t>
                      </a:r>
                      <a:r>
                        <a:rPr lang="en-US" sz="1400" dirty="0"/>
                        <a:t> JUNE 2021 - 6 DAYS</a:t>
                      </a:r>
                      <a:endParaRPr lang="en-IN" sz="1400" dirty="0"/>
                    </a:p>
                  </a:txBody>
                  <a:tcPr/>
                </a:tc>
                <a:extLst>
                  <a:ext uri="{0D108BD9-81ED-4DB2-BD59-A6C34878D82A}">
                    <a16:rowId xmlns:a16="http://schemas.microsoft.com/office/drawing/2014/main" val="1106197043"/>
                  </a:ext>
                </a:extLst>
              </a:tr>
              <a:tr h="481214">
                <a:tc>
                  <a:txBody>
                    <a:bodyPr/>
                    <a:lstStyle/>
                    <a:p>
                      <a:pPr algn="ctr"/>
                      <a:r>
                        <a:rPr lang="en-US" sz="1400" dirty="0"/>
                        <a:t>4</a:t>
                      </a:r>
                      <a:r>
                        <a:rPr lang="en-US" sz="1400" baseline="30000" dirty="0"/>
                        <a:t>TH</a:t>
                      </a:r>
                      <a:r>
                        <a:rPr lang="en-US" sz="1400" dirty="0"/>
                        <a:t> DISCUSSION SESSION – BASICS OF MISSION PLANNER</a:t>
                      </a:r>
                      <a:endParaRPr lang="en-IN" sz="1400" dirty="0"/>
                    </a:p>
                  </a:txBody>
                  <a:tcPr/>
                </a:tc>
                <a:tc>
                  <a:txBody>
                    <a:bodyPr/>
                    <a:lstStyle/>
                    <a:p>
                      <a:pPr algn="ctr"/>
                      <a:r>
                        <a:rPr lang="en-US" sz="1400" dirty="0"/>
                        <a:t>5</a:t>
                      </a:r>
                      <a:r>
                        <a:rPr lang="en-US" sz="1400" baseline="30000" dirty="0"/>
                        <a:t>TH</a:t>
                      </a:r>
                      <a:r>
                        <a:rPr lang="en-US" sz="1400" dirty="0"/>
                        <a:t> JUNE 2021 – 1 DAY</a:t>
                      </a:r>
                      <a:endParaRPr lang="en-IN" sz="1400" dirty="0"/>
                    </a:p>
                  </a:txBody>
                  <a:tcPr/>
                </a:tc>
                <a:extLst>
                  <a:ext uri="{0D108BD9-81ED-4DB2-BD59-A6C34878D82A}">
                    <a16:rowId xmlns:a16="http://schemas.microsoft.com/office/drawing/2014/main" val="4223667907"/>
                  </a:ext>
                </a:extLst>
              </a:tr>
              <a:tr h="335664">
                <a:tc>
                  <a:txBody>
                    <a:bodyPr/>
                    <a:lstStyle/>
                    <a:p>
                      <a:pPr algn="ctr"/>
                      <a:r>
                        <a:rPr lang="en-US" sz="1400" dirty="0"/>
                        <a:t>LEARNING PID CONTROL</a:t>
                      </a:r>
                      <a:endParaRPr lang="en-IN" sz="1400" dirty="0"/>
                    </a:p>
                  </a:txBody>
                  <a:tcPr/>
                </a:tc>
                <a:tc>
                  <a:txBody>
                    <a:bodyPr/>
                    <a:lstStyle/>
                    <a:p>
                      <a:pPr algn="ctr"/>
                      <a:r>
                        <a:rPr lang="en-US" sz="1400" dirty="0"/>
                        <a:t>4 DAYS</a:t>
                      </a:r>
                    </a:p>
                  </a:txBody>
                  <a:tcPr/>
                </a:tc>
                <a:extLst>
                  <a:ext uri="{0D108BD9-81ED-4DB2-BD59-A6C34878D82A}">
                    <a16:rowId xmlns:a16="http://schemas.microsoft.com/office/drawing/2014/main" val="1959247780"/>
                  </a:ext>
                </a:extLst>
              </a:tr>
              <a:tr h="335664">
                <a:tc>
                  <a:txBody>
                    <a:bodyPr/>
                    <a:lstStyle/>
                    <a:p>
                      <a:pPr algn="ctr"/>
                      <a:r>
                        <a:rPr lang="en-US" sz="1400" dirty="0"/>
                        <a:t>5</a:t>
                      </a:r>
                      <a:r>
                        <a:rPr lang="en-US" sz="1400" baseline="30000" dirty="0"/>
                        <a:t>th</a:t>
                      </a:r>
                      <a:r>
                        <a:rPr lang="en-US" sz="1400" dirty="0"/>
                        <a:t> DISCUSSION SESSION – DRONE DYNAMICS</a:t>
                      </a:r>
                      <a:endParaRPr lang="en-IN" sz="1400" dirty="0"/>
                    </a:p>
                  </a:txBody>
                  <a:tcPr/>
                </a:tc>
                <a:tc>
                  <a:txBody>
                    <a:bodyPr/>
                    <a:lstStyle/>
                    <a:p>
                      <a:pPr algn="ctr"/>
                      <a:r>
                        <a:rPr lang="en-US" sz="1400" dirty="0"/>
                        <a:t>9</a:t>
                      </a:r>
                      <a:r>
                        <a:rPr lang="en-US" sz="1400" baseline="30000" dirty="0"/>
                        <a:t>TH</a:t>
                      </a:r>
                      <a:r>
                        <a:rPr lang="en-US" sz="1400" dirty="0"/>
                        <a:t> JUNE 2021 – 1 DAY</a:t>
                      </a:r>
                    </a:p>
                  </a:txBody>
                  <a:tcPr/>
                </a:tc>
                <a:extLst>
                  <a:ext uri="{0D108BD9-81ED-4DB2-BD59-A6C34878D82A}">
                    <a16:rowId xmlns:a16="http://schemas.microsoft.com/office/drawing/2014/main" val="1881857016"/>
                  </a:ext>
                </a:extLst>
              </a:tr>
              <a:tr h="4812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6</a:t>
                      </a:r>
                      <a:r>
                        <a:rPr lang="en-US" sz="1400" baseline="30000" dirty="0"/>
                        <a:t>TH</a:t>
                      </a:r>
                      <a:r>
                        <a:rPr lang="en-US" sz="1400" dirty="0"/>
                        <a:t> DISCUSSION SESSION – DRONE DYNAMICS CONTD.</a:t>
                      </a:r>
                      <a:endParaRPr lang="en-IN" sz="1400" dirty="0"/>
                    </a:p>
                  </a:txBody>
                  <a:tcPr/>
                </a:tc>
                <a:tc>
                  <a:txBody>
                    <a:bodyPr/>
                    <a:lstStyle/>
                    <a:p>
                      <a:pPr algn="ctr"/>
                      <a:r>
                        <a:rPr lang="en-US" sz="1400" dirty="0"/>
                        <a:t>12</a:t>
                      </a:r>
                      <a:r>
                        <a:rPr lang="en-US" sz="1400" baseline="30000" dirty="0"/>
                        <a:t>TH</a:t>
                      </a:r>
                      <a:r>
                        <a:rPr lang="en-US" sz="1400" dirty="0"/>
                        <a:t> JUNE 2021 – 1 DAY</a:t>
                      </a:r>
                    </a:p>
                  </a:txBody>
                  <a:tcPr/>
                </a:tc>
                <a:extLst>
                  <a:ext uri="{0D108BD9-81ED-4DB2-BD59-A6C34878D82A}">
                    <a16:rowId xmlns:a16="http://schemas.microsoft.com/office/drawing/2014/main" val="2738193371"/>
                  </a:ext>
                </a:extLst>
              </a:tr>
              <a:tr h="481214">
                <a:tc>
                  <a:txBody>
                    <a:bodyPr/>
                    <a:lstStyle/>
                    <a:p>
                      <a:pPr algn="ctr"/>
                      <a:r>
                        <a:rPr lang="en-US" sz="1400" dirty="0"/>
                        <a:t>INSTALLING SOFTWARES LIKE UBUNTU, MATLAB, ETC.</a:t>
                      </a:r>
                      <a:endParaRPr lang="en-IN" sz="1400" dirty="0"/>
                    </a:p>
                  </a:txBody>
                  <a:tcPr/>
                </a:tc>
                <a:tc>
                  <a:txBody>
                    <a:bodyPr/>
                    <a:lstStyle/>
                    <a:p>
                      <a:pPr algn="ctr"/>
                      <a:r>
                        <a:rPr lang="en-US" sz="1400" dirty="0"/>
                        <a:t>12</a:t>
                      </a:r>
                      <a:r>
                        <a:rPr lang="en-US" sz="1400" baseline="30000" dirty="0"/>
                        <a:t>TH</a:t>
                      </a:r>
                      <a:r>
                        <a:rPr lang="en-US" sz="1400" dirty="0"/>
                        <a:t> JUNE 2021 – 1 DAY</a:t>
                      </a:r>
                    </a:p>
                  </a:txBody>
                  <a:tcPr/>
                </a:tc>
                <a:extLst>
                  <a:ext uri="{0D108BD9-81ED-4DB2-BD59-A6C34878D82A}">
                    <a16:rowId xmlns:a16="http://schemas.microsoft.com/office/drawing/2014/main" val="886118590"/>
                  </a:ext>
                </a:extLst>
              </a:tr>
              <a:tr h="335664">
                <a:tc>
                  <a:txBody>
                    <a:bodyPr/>
                    <a:lstStyle/>
                    <a:p>
                      <a:pPr algn="ctr"/>
                      <a:r>
                        <a:rPr lang="en-US" sz="1400" dirty="0"/>
                        <a:t>MID-TERM EVALUATIONS</a:t>
                      </a:r>
                      <a:endParaRPr lang="en-IN" sz="1400" dirty="0"/>
                    </a:p>
                  </a:txBody>
                  <a:tcPr/>
                </a:tc>
                <a:tc>
                  <a:txBody>
                    <a:bodyPr/>
                    <a:lstStyle/>
                    <a:p>
                      <a:pPr algn="ctr"/>
                      <a:r>
                        <a:rPr lang="en-US" sz="1400" dirty="0"/>
                        <a:t>13</a:t>
                      </a:r>
                      <a:r>
                        <a:rPr lang="en-US" sz="1400" baseline="30000" dirty="0"/>
                        <a:t>TH</a:t>
                      </a:r>
                      <a:r>
                        <a:rPr lang="en-US" sz="1400" dirty="0"/>
                        <a:t> JUNE 2021 – CURRENTLY RUNNING</a:t>
                      </a:r>
                    </a:p>
                  </a:txBody>
                  <a:tcPr/>
                </a:tc>
                <a:extLst>
                  <a:ext uri="{0D108BD9-81ED-4DB2-BD59-A6C34878D82A}">
                    <a16:rowId xmlns:a16="http://schemas.microsoft.com/office/drawing/2014/main" val="846192073"/>
                  </a:ext>
                </a:extLst>
              </a:tr>
            </a:tbl>
          </a:graphicData>
        </a:graphic>
      </p:graphicFrame>
    </p:spTree>
    <p:extLst>
      <p:ext uri="{BB962C8B-B14F-4D97-AF65-F5344CB8AC3E}">
        <p14:creationId xmlns:p14="http://schemas.microsoft.com/office/powerpoint/2010/main" val="96652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70FE-1117-4603-99E8-48D6E480F805}"/>
              </a:ext>
            </a:extLst>
          </p:cNvPr>
          <p:cNvSpPr>
            <a:spLocks noGrp="1"/>
          </p:cNvSpPr>
          <p:nvPr>
            <p:ph type="title"/>
          </p:nvPr>
        </p:nvSpPr>
        <p:spPr>
          <a:xfrm>
            <a:off x="968574" y="523133"/>
            <a:ext cx="6072776" cy="1622322"/>
          </a:xfrm>
        </p:spPr>
        <p:txBody>
          <a:bodyPr>
            <a:normAutofit/>
          </a:bodyPr>
          <a:lstStyle/>
          <a:p>
            <a:r>
              <a:rPr lang="en-US" sz="4400" dirty="0">
                <a:solidFill>
                  <a:srgbClr val="EBEBEB"/>
                </a:solidFill>
              </a:rPr>
              <a:t>TEAM MEMBERS</a:t>
            </a:r>
          </a:p>
        </p:txBody>
      </p:sp>
      <p:sp>
        <p:nvSpPr>
          <p:cNvPr id="9" name="Content Placeholder 8">
            <a:extLst>
              <a:ext uri="{FF2B5EF4-FFF2-40B4-BE49-F238E27FC236}">
                <a16:creationId xmlns:a16="http://schemas.microsoft.com/office/drawing/2014/main" id="{C3DA513E-1123-4F50-A20A-06FC4524215E}"/>
              </a:ext>
            </a:extLst>
          </p:cNvPr>
          <p:cNvSpPr>
            <a:spLocks noGrp="1"/>
          </p:cNvSpPr>
          <p:nvPr>
            <p:ph idx="1"/>
          </p:nvPr>
        </p:nvSpPr>
        <p:spPr>
          <a:xfrm>
            <a:off x="2078182" y="2039476"/>
            <a:ext cx="4633692" cy="4191000"/>
          </a:xfrm>
        </p:spPr>
        <p:txBody>
          <a:bodyPr anchor="ctr">
            <a:normAutofit/>
          </a:bodyPr>
          <a:lstStyle/>
          <a:p>
            <a:r>
              <a:rPr lang="en-US" sz="2000" dirty="0">
                <a:solidFill>
                  <a:srgbClr val="FFFFFF"/>
                </a:solidFill>
                <a:latin typeface="Algerian" panose="04020705040A02060702" pitchFamily="82" charset="0"/>
              </a:rPr>
              <a:t>Akanksha</a:t>
            </a:r>
          </a:p>
          <a:p>
            <a:r>
              <a:rPr lang="en-US" sz="2000" dirty="0">
                <a:solidFill>
                  <a:srgbClr val="FFFFFF"/>
                </a:solidFill>
                <a:latin typeface="Algerian" panose="04020705040A02060702" pitchFamily="82" charset="0"/>
              </a:rPr>
              <a:t>Ayush  </a:t>
            </a:r>
          </a:p>
          <a:p>
            <a:r>
              <a:rPr lang="en-US" sz="2000" dirty="0">
                <a:solidFill>
                  <a:srgbClr val="FFFFFF"/>
                </a:solidFill>
                <a:latin typeface="Algerian" panose="04020705040A02060702" pitchFamily="82" charset="0"/>
              </a:rPr>
              <a:t>Nitin</a:t>
            </a:r>
          </a:p>
          <a:p>
            <a:r>
              <a:rPr lang="en-US" sz="2000" dirty="0">
                <a:solidFill>
                  <a:srgbClr val="FFFFFF"/>
                </a:solidFill>
                <a:latin typeface="Algerian" panose="04020705040A02060702" pitchFamily="82" charset="0"/>
              </a:rPr>
              <a:t>Pranshu </a:t>
            </a:r>
          </a:p>
          <a:p>
            <a:r>
              <a:rPr lang="en-US" sz="2000" dirty="0">
                <a:solidFill>
                  <a:srgbClr val="FFFFFF"/>
                </a:solidFill>
                <a:latin typeface="Algerian" panose="04020705040A02060702" pitchFamily="82" charset="0"/>
              </a:rPr>
              <a:t>Saurabh</a:t>
            </a:r>
          </a:p>
          <a:p>
            <a:r>
              <a:rPr lang="en-US" sz="2000" dirty="0">
                <a:solidFill>
                  <a:srgbClr val="FFFFFF"/>
                </a:solidFill>
                <a:latin typeface="Algerian" panose="04020705040A02060702" pitchFamily="82" charset="0"/>
              </a:rPr>
              <a:t>Sheeshram</a:t>
            </a:r>
          </a:p>
          <a:p>
            <a:r>
              <a:rPr lang="en-US" sz="2000" dirty="0">
                <a:solidFill>
                  <a:srgbClr val="FFFFFF"/>
                </a:solidFill>
                <a:latin typeface="Algerian" panose="04020705040A02060702" pitchFamily="82" charset="0"/>
              </a:rPr>
              <a:t>Utkarsh</a:t>
            </a:r>
          </a:p>
          <a:p>
            <a:endParaRPr lang="en-US" dirty="0">
              <a:solidFill>
                <a:srgbClr val="FFFFFF"/>
              </a:solidFill>
            </a:endParaRPr>
          </a:p>
        </p:txBody>
      </p:sp>
      <p:pic>
        <p:nvPicPr>
          <p:cNvPr id="5" name="Content Placeholder 4" descr="Cheers with solid fill">
            <a:extLst>
              <a:ext uri="{FF2B5EF4-FFF2-40B4-BE49-F238E27FC236}">
                <a16:creationId xmlns:a16="http://schemas.microsoft.com/office/drawing/2014/main" id="{F5C4390A-6F67-4C68-9FC4-D3A3E2B7F3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18226" y="1375132"/>
            <a:ext cx="4125317" cy="4125317"/>
          </a:xfrm>
          <a:prstGeom prst="rect">
            <a:avLst/>
          </a:prstGeom>
        </p:spPr>
      </p:pic>
    </p:spTree>
    <p:extLst>
      <p:ext uri="{BB962C8B-B14F-4D97-AF65-F5344CB8AC3E}">
        <p14:creationId xmlns:p14="http://schemas.microsoft.com/office/powerpoint/2010/main" val="3213189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500"/>
                                        <p:tgtEl>
                                          <p:spTgt spid="9">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fade">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Effect transition="in" filter="fade">
                                      <p:cBhvr>
                                        <p:cTn id="43"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5B98-8644-4D73-887B-4F823E3A6D06}"/>
              </a:ext>
            </a:extLst>
          </p:cNvPr>
          <p:cNvSpPr>
            <a:spLocks noGrp="1"/>
          </p:cNvSpPr>
          <p:nvPr>
            <p:ph type="title"/>
          </p:nvPr>
        </p:nvSpPr>
        <p:spPr>
          <a:xfrm>
            <a:off x="2576945" y="764330"/>
            <a:ext cx="6927272" cy="1073706"/>
          </a:xfrm>
        </p:spPr>
        <p:txBody>
          <a:bodyPr>
            <a:noAutofit/>
          </a:bodyPr>
          <a:lstStyle/>
          <a:p>
            <a:r>
              <a:rPr lang="en-US" sz="6600" dirty="0">
                <a:solidFill>
                  <a:srgbClr val="EBEBEB"/>
                </a:solidFill>
              </a:rPr>
              <a:t>Project Mentors</a:t>
            </a:r>
          </a:p>
        </p:txBody>
      </p:sp>
      <p:sp>
        <p:nvSpPr>
          <p:cNvPr id="9" name="Content Placeholder 8">
            <a:extLst>
              <a:ext uri="{FF2B5EF4-FFF2-40B4-BE49-F238E27FC236}">
                <a16:creationId xmlns:a16="http://schemas.microsoft.com/office/drawing/2014/main" id="{91322871-3194-4885-A17D-07E8D30D831D}"/>
              </a:ext>
            </a:extLst>
          </p:cNvPr>
          <p:cNvSpPr>
            <a:spLocks noGrp="1"/>
          </p:cNvSpPr>
          <p:nvPr>
            <p:ph idx="1"/>
          </p:nvPr>
        </p:nvSpPr>
        <p:spPr>
          <a:xfrm>
            <a:off x="5384799" y="2392219"/>
            <a:ext cx="4904509" cy="3980872"/>
          </a:xfrm>
        </p:spPr>
        <p:txBody>
          <a:bodyPr anchor="ctr">
            <a:normAutofit/>
          </a:bodyPr>
          <a:lstStyle/>
          <a:p>
            <a:r>
              <a:rPr lang="en-US" sz="2400" dirty="0">
                <a:latin typeface="Algerian" panose="04020705040A02060702" pitchFamily="82" charset="0"/>
              </a:rPr>
              <a:t>Pranshu Singhal </a:t>
            </a:r>
          </a:p>
          <a:p>
            <a:r>
              <a:rPr lang="en-US" sz="2400" dirty="0">
                <a:latin typeface="Algerian" panose="04020705040A02060702" pitchFamily="82" charset="0"/>
              </a:rPr>
              <a:t>Mohit</a:t>
            </a:r>
            <a:r>
              <a:rPr lang="en-US" sz="2400" dirty="0"/>
              <a:t> </a:t>
            </a:r>
            <a:r>
              <a:rPr lang="en-US" sz="2400" dirty="0">
                <a:latin typeface="Algerian" panose="04020705040A02060702" pitchFamily="82" charset="0"/>
              </a:rPr>
              <a:t>Anand</a:t>
            </a:r>
            <a:r>
              <a:rPr lang="en-US" sz="2400" dirty="0"/>
              <a:t> </a:t>
            </a:r>
          </a:p>
          <a:p>
            <a:r>
              <a:rPr lang="en-US" sz="2400" dirty="0">
                <a:latin typeface="Algerian" panose="04020705040A02060702" pitchFamily="82" charset="0"/>
              </a:rPr>
              <a:t>Moin Ahmed </a:t>
            </a:r>
          </a:p>
          <a:p>
            <a:r>
              <a:rPr lang="en-US" sz="2400" dirty="0">
                <a:latin typeface="Algerian" panose="04020705040A02060702" pitchFamily="82" charset="0"/>
              </a:rPr>
              <a:t>Raj Agarwal</a:t>
            </a:r>
          </a:p>
        </p:txBody>
      </p:sp>
      <p:pic>
        <p:nvPicPr>
          <p:cNvPr id="5" name="Content Placeholder 4" descr="Group of men with solid fill">
            <a:extLst>
              <a:ext uri="{FF2B5EF4-FFF2-40B4-BE49-F238E27FC236}">
                <a16:creationId xmlns:a16="http://schemas.microsoft.com/office/drawing/2014/main" id="{E3C0E524-D9CF-4A83-B71A-DA812A6033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8292" y="2969145"/>
            <a:ext cx="2881744" cy="2915187"/>
          </a:xfrm>
          <a:prstGeom prst="roundRect">
            <a:avLst>
              <a:gd name="adj" fmla="val 0"/>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729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6996-0230-411E-A625-C87EDAA8F4B5}"/>
              </a:ext>
            </a:extLst>
          </p:cNvPr>
          <p:cNvSpPr>
            <a:spLocks noGrp="1"/>
          </p:cNvSpPr>
          <p:nvPr>
            <p:ph type="title"/>
          </p:nvPr>
        </p:nvSpPr>
        <p:spPr>
          <a:xfrm>
            <a:off x="1086860" y="802940"/>
            <a:ext cx="8761413" cy="706964"/>
          </a:xfrm>
        </p:spPr>
        <p:txBody>
          <a:bodyPr vert="horz" lIns="91440" tIns="45720" rIns="91440" bIns="45720" rtlCol="0" anchor="b">
            <a:normAutofit fontScale="90000"/>
          </a:bodyPr>
          <a:lstStyle/>
          <a:p>
            <a:r>
              <a:rPr lang="en-US" sz="5400" b="0" i="0" kern="1200" dirty="0">
                <a:solidFill>
                  <a:srgbClr val="EBEBEB"/>
                </a:solidFill>
                <a:latin typeface="+mj-lt"/>
                <a:ea typeface="+mj-ea"/>
                <a:cs typeface="+mj-cs"/>
              </a:rPr>
              <a:t>AIM :</a:t>
            </a:r>
          </a:p>
        </p:txBody>
      </p:sp>
      <p:pic>
        <p:nvPicPr>
          <p:cNvPr id="6" name="Graphic 5" descr="Life ring">
            <a:extLst>
              <a:ext uri="{FF2B5EF4-FFF2-40B4-BE49-F238E27FC236}">
                <a16:creationId xmlns:a16="http://schemas.microsoft.com/office/drawing/2014/main" id="{D6C2CBA0-CC4A-4A43-9EE3-81690C7BFD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2981" y="669425"/>
            <a:ext cx="937128" cy="937128"/>
          </a:xfrm>
          <a:prstGeom prst="roundRect">
            <a:avLst>
              <a:gd name="adj" fmla="val 1858"/>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id="{0FD9F59F-22BF-4C1A-B669-C6D81FC387DA}"/>
              </a:ext>
            </a:extLst>
          </p:cNvPr>
          <p:cNvSpPr txBox="1"/>
          <p:nvPr/>
        </p:nvSpPr>
        <p:spPr>
          <a:xfrm>
            <a:off x="630382" y="1851360"/>
            <a:ext cx="10797310" cy="4893647"/>
          </a:xfrm>
          <a:prstGeom prst="rect">
            <a:avLst/>
          </a:prstGeom>
          <a:noFill/>
        </p:spPr>
        <p:txBody>
          <a:bodyPr wrap="square" rtlCol="0">
            <a:spAutoFit/>
          </a:bodyPr>
          <a:lstStyle/>
          <a:p>
            <a:r>
              <a:rPr lang="en-US" sz="2400" dirty="0"/>
              <a:t>This project aims </a:t>
            </a:r>
            <a:r>
              <a:rPr lang="en-GB" sz="2400" dirty="0"/>
              <a:t> at providing us an insight into the following </a:t>
            </a:r>
            <a:r>
              <a:rPr lang="en-US" sz="2400" dirty="0"/>
              <a:t>engineering</a:t>
            </a:r>
            <a:r>
              <a:rPr lang="en-GB" sz="2400" dirty="0"/>
              <a:t> fields: </a:t>
            </a:r>
          </a:p>
          <a:p>
            <a:endParaRPr lang="en-GB" sz="2400" dirty="0"/>
          </a:p>
          <a:p>
            <a:r>
              <a:rPr lang="en-GB" sz="2400" dirty="0"/>
              <a:t>1.  Exploring theoretical concepts like kinematics, dynamics and PID     control of drones.</a:t>
            </a:r>
          </a:p>
          <a:p>
            <a:endParaRPr lang="en-GB" sz="2400" dirty="0"/>
          </a:p>
          <a:p>
            <a:r>
              <a:rPr lang="en-GB" sz="2400" dirty="0"/>
              <a:t>2.  Working on simulation software like mission planner .</a:t>
            </a:r>
          </a:p>
          <a:p>
            <a:endParaRPr lang="en-GB" sz="2400" dirty="0"/>
          </a:p>
          <a:p>
            <a:r>
              <a:rPr lang="en-GB" sz="2400" dirty="0"/>
              <a:t>3.  Introduction with robot operating system.</a:t>
            </a:r>
          </a:p>
          <a:p>
            <a:r>
              <a:rPr lang="en-GB" sz="2400" dirty="0"/>
              <a:t> </a:t>
            </a:r>
          </a:p>
          <a:p>
            <a:endParaRPr lang="en-GB" sz="2400" dirty="0"/>
          </a:p>
          <a:p>
            <a:r>
              <a:rPr lang="en-GB" sz="2400" dirty="0"/>
              <a:t>Mentees will be able to fabricate their own drone and start controlling it with a deep sense of physics behind it.</a:t>
            </a:r>
            <a:endParaRPr lang="en-US" sz="2400" dirty="0"/>
          </a:p>
        </p:txBody>
      </p:sp>
      <p:sp>
        <p:nvSpPr>
          <p:cNvPr id="4" name="Arrow: Right 3">
            <a:extLst>
              <a:ext uri="{FF2B5EF4-FFF2-40B4-BE49-F238E27FC236}">
                <a16:creationId xmlns:a16="http://schemas.microsoft.com/office/drawing/2014/main" id="{AEBD9F29-BC74-4FE2-9C43-EE30145FBBC5}"/>
              </a:ext>
            </a:extLst>
          </p:cNvPr>
          <p:cNvSpPr/>
          <p:nvPr/>
        </p:nvSpPr>
        <p:spPr>
          <a:xfrm>
            <a:off x="457201" y="924254"/>
            <a:ext cx="346362" cy="437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247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par>
                          <p:cTn id="11" fill="hold">
                            <p:stCondLst>
                              <p:cond delay="1200"/>
                            </p:stCondLst>
                            <p:childTnLst>
                              <p:par>
                                <p:cTn id="12" presetID="2" presetClass="entr" presetSubtype="4"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43C9-B7A5-4B3F-9168-AAE350F0A07A}"/>
              </a:ext>
            </a:extLst>
          </p:cNvPr>
          <p:cNvSpPr>
            <a:spLocks noGrp="1"/>
          </p:cNvSpPr>
          <p:nvPr>
            <p:ph type="title"/>
          </p:nvPr>
        </p:nvSpPr>
        <p:spPr/>
        <p:txBody>
          <a:bodyPr/>
          <a:lstStyle/>
          <a:p>
            <a:r>
              <a:rPr lang="en-US" dirty="0"/>
              <a:t>Basics of Aeromodelling</a:t>
            </a:r>
            <a:endParaRPr lang="en-IN" dirty="0"/>
          </a:p>
        </p:txBody>
      </p:sp>
      <p:sp>
        <p:nvSpPr>
          <p:cNvPr id="3" name="Content Placeholder 2">
            <a:extLst>
              <a:ext uri="{FF2B5EF4-FFF2-40B4-BE49-F238E27FC236}">
                <a16:creationId xmlns:a16="http://schemas.microsoft.com/office/drawing/2014/main" id="{048B3E74-B1DC-44F3-B0D9-7320B901B718}"/>
              </a:ext>
            </a:extLst>
          </p:cNvPr>
          <p:cNvSpPr>
            <a:spLocks noGrp="1"/>
          </p:cNvSpPr>
          <p:nvPr>
            <p:ph idx="1"/>
          </p:nvPr>
        </p:nvSpPr>
        <p:spPr>
          <a:xfrm>
            <a:off x="1154954" y="2603499"/>
            <a:ext cx="9136711" cy="3601357"/>
          </a:xfrm>
        </p:spPr>
        <p:txBody>
          <a:bodyPr>
            <a:normAutofit/>
          </a:bodyPr>
          <a:lstStyle/>
          <a:p>
            <a:r>
              <a:rPr lang="en-US" dirty="0"/>
              <a:t>We started off our project by learning about all the basic terminologies of aeromodelling like Pitch, Yaw, Roll, Control surfaces, Propellors, Airfoils and  also about the different kinds of Airplanes and Drones.</a:t>
            </a:r>
          </a:p>
          <a:p>
            <a:pPr marL="0" indent="0">
              <a:buNone/>
            </a:pPr>
            <a:endParaRPr lang="en-US" dirty="0"/>
          </a:p>
          <a:p>
            <a:r>
              <a:rPr lang="en-US" dirty="0"/>
              <a:t>Pitch-Rotation of an aircraft or drone about left-right axis.</a:t>
            </a:r>
          </a:p>
          <a:p>
            <a:pPr marL="0" indent="0">
              <a:buNone/>
            </a:pPr>
            <a:endParaRPr lang="en-US" dirty="0"/>
          </a:p>
          <a:p>
            <a:r>
              <a:rPr lang="en-US" dirty="0"/>
              <a:t>Roll-Rotation of an aircraft or drone about front- back axis.</a:t>
            </a:r>
          </a:p>
          <a:p>
            <a:endParaRPr lang="en-US" dirty="0"/>
          </a:p>
          <a:p>
            <a:r>
              <a:rPr lang="en-US" dirty="0"/>
              <a:t>Yaw-Rotation of an aircraft or drone about the vertical axis through its body.</a:t>
            </a:r>
          </a:p>
        </p:txBody>
      </p:sp>
    </p:spTree>
    <p:extLst>
      <p:ext uri="{BB962C8B-B14F-4D97-AF65-F5344CB8AC3E}">
        <p14:creationId xmlns:p14="http://schemas.microsoft.com/office/powerpoint/2010/main" val="291654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heel(1)">
                                      <p:cBhvr>
                                        <p:cTn id="11" dur="2000"/>
                                        <p:tgtEl>
                                          <p:spTgt spid="3">
                                            <p:txEl>
                                              <p:pRg st="0" end="0"/>
                                            </p:txEl>
                                          </p:spTgt>
                                        </p:tgtEl>
                                      </p:cBhvr>
                                    </p:animEffect>
                                  </p:childTnLst>
                                </p:cTn>
                              </p:par>
                            </p:childTnLst>
                          </p:cTn>
                        </p:par>
                        <p:par>
                          <p:cTn id="12" fill="hold">
                            <p:stCondLst>
                              <p:cond delay="2500"/>
                            </p:stCondLst>
                            <p:childTnLst>
                              <p:par>
                                <p:cTn id="13" presetID="21"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heel(1)">
                                      <p:cBhvr>
                                        <p:cTn id="15" dur="2000"/>
                                        <p:tgtEl>
                                          <p:spTgt spid="3">
                                            <p:txEl>
                                              <p:pRg st="2" end="2"/>
                                            </p:txEl>
                                          </p:spTgt>
                                        </p:tgtEl>
                                      </p:cBhvr>
                                    </p:animEffect>
                                  </p:childTnLst>
                                </p:cTn>
                              </p:par>
                            </p:childTnLst>
                          </p:cTn>
                        </p:par>
                        <p:par>
                          <p:cTn id="16" fill="hold">
                            <p:stCondLst>
                              <p:cond delay="4500"/>
                            </p:stCondLst>
                            <p:childTnLst>
                              <p:par>
                                <p:cTn id="17" presetID="21" presetClass="entr" presetSubtype="1"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heel(1)">
                                      <p:cBhvr>
                                        <p:cTn id="19" dur="2000"/>
                                        <p:tgtEl>
                                          <p:spTgt spid="3">
                                            <p:txEl>
                                              <p:pRg st="4" end="4"/>
                                            </p:txEl>
                                          </p:spTgt>
                                        </p:tgtEl>
                                      </p:cBhvr>
                                    </p:animEffect>
                                  </p:childTnLst>
                                </p:cTn>
                              </p:par>
                            </p:childTnLst>
                          </p:cTn>
                        </p:par>
                        <p:par>
                          <p:cTn id="20" fill="hold">
                            <p:stCondLst>
                              <p:cond delay="6500"/>
                            </p:stCondLst>
                            <p:childTnLst>
                              <p:par>
                                <p:cTn id="21" presetID="21" presetClass="entr" presetSubtype="1"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heel(1)">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664190-DAD6-479B-BF26-CA450AF78365}"/>
              </a:ext>
            </a:extLst>
          </p:cNvPr>
          <p:cNvSpPr>
            <a:spLocks noGrp="1"/>
          </p:cNvSpPr>
          <p:nvPr>
            <p:ph idx="1"/>
          </p:nvPr>
        </p:nvSpPr>
        <p:spPr>
          <a:xfrm>
            <a:off x="395888" y="463893"/>
            <a:ext cx="10717260" cy="5742519"/>
          </a:xfrm>
        </p:spPr>
        <p:txBody>
          <a:bodyPr>
            <a:normAutofit fontScale="92500" lnSpcReduction="20000"/>
          </a:bodyPr>
          <a:lstStyle/>
          <a:p>
            <a:pPr>
              <a:spcBef>
                <a:spcPts val="1800"/>
              </a:spcBef>
            </a:pPr>
            <a:r>
              <a:rPr lang="en-US" sz="2600" dirty="0"/>
              <a:t>Control Surfaces</a:t>
            </a:r>
            <a:r>
              <a:rPr lang="en-IN" sz="2600" dirty="0"/>
              <a:t>:-</a:t>
            </a:r>
          </a:p>
          <a:p>
            <a:pPr lvl="1">
              <a:buFont typeface="Courier New" panose="02070309020205020404" pitchFamily="49" charset="0"/>
              <a:buChar char="o"/>
            </a:pPr>
            <a:endParaRPr lang="en-US" sz="1800" dirty="0">
              <a:solidFill>
                <a:srgbClr val="002060"/>
              </a:solidFill>
            </a:endParaRPr>
          </a:p>
          <a:p>
            <a:pPr lvl="1">
              <a:buFont typeface="Courier New" panose="02070309020205020404" pitchFamily="49" charset="0"/>
              <a:buChar char="o"/>
            </a:pPr>
            <a:endParaRPr lang="en-US" sz="1800" dirty="0">
              <a:solidFill>
                <a:srgbClr val="002060"/>
              </a:solidFill>
            </a:endParaRPr>
          </a:p>
          <a:p>
            <a:pPr lvl="1">
              <a:buFont typeface="Courier New" panose="02070309020205020404" pitchFamily="49" charset="0"/>
              <a:buChar char="o"/>
            </a:pPr>
            <a:r>
              <a:rPr lang="en-US" sz="2200" b="1" dirty="0">
                <a:solidFill>
                  <a:srgbClr val="002060"/>
                </a:solidFill>
              </a:rPr>
              <a:t>Elevators : </a:t>
            </a:r>
            <a:r>
              <a:rPr lang="en-US" sz="2200" dirty="0">
                <a:solidFill>
                  <a:srgbClr val="002060"/>
                </a:solidFill>
              </a:rPr>
              <a:t>They help in pitching motion of the aircraft.</a:t>
            </a:r>
          </a:p>
          <a:p>
            <a:pPr lvl="1">
              <a:buFont typeface="Courier New" panose="02070309020205020404" pitchFamily="49" charset="0"/>
              <a:buChar char="o"/>
            </a:pPr>
            <a:r>
              <a:rPr lang="en-US" sz="2200" b="1" dirty="0">
                <a:solidFill>
                  <a:srgbClr val="002060"/>
                </a:solidFill>
              </a:rPr>
              <a:t>Ailerons : </a:t>
            </a:r>
            <a:r>
              <a:rPr lang="en-US" sz="2200" dirty="0">
                <a:solidFill>
                  <a:srgbClr val="002060"/>
                </a:solidFill>
              </a:rPr>
              <a:t>They help in rolling motion of the plane.</a:t>
            </a:r>
          </a:p>
          <a:p>
            <a:pPr lvl="1">
              <a:buFont typeface="Courier New" panose="02070309020205020404" pitchFamily="49" charset="0"/>
              <a:buChar char="o"/>
            </a:pPr>
            <a:r>
              <a:rPr lang="en-US" sz="2200" b="1" dirty="0">
                <a:solidFill>
                  <a:srgbClr val="002060"/>
                </a:solidFill>
              </a:rPr>
              <a:t>Rudder : </a:t>
            </a:r>
            <a:r>
              <a:rPr lang="en-US" sz="2200" dirty="0">
                <a:solidFill>
                  <a:srgbClr val="002060"/>
                </a:solidFill>
              </a:rPr>
              <a:t>They help in yaw motion of a plane.</a:t>
            </a:r>
          </a:p>
          <a:p>
            <a:pPr marL="457200" lvl="1" indent="0">
              <a:buNone/>
            </a:pPr>
            <a:endParaRPr lang="en-US" sz="1700" dirty="0">
              <a:solidFill>
                <a:srgbClr val="002060"/>
              </a:solidFill>
            </a:endParaRPr>
          </a:p>
          <a:p>
            <a:pPr marL="457200" lvl="1" indent="0">
              <a:buNone/>
            </a:pPr>
            <a:endParaRPr lang="en-US" sz="1700" dirty="0">
              <a:solidFill>
                <a:srgbClr val="002060"/>
              </a:solidFill>
            </a:endParaRPr>
          </a:p>
          <a:p>
            <a:pPr marL="457200" lvl="1" indent="0">
              <a:buNone/>
            </a:pPr>
            <a:endParaRPr lang="en-US" sz="1700" dirty="0">
              <a:solidFill>
                <a:srgbClr val="002060"/>
              </a:solidFill>
            </a:endParaRPr>
          </a:p>
          <a:p>
            <a:pPr>
              <a:spcBef>
                <a:spcPts val="1800"/>
              </a:spcBef>
            </a:pPr>
            <a:r>
              <a:rPr lang="en-US" sz="2600" dirty="0"/>
              <a:t>Airfoil :  These are curved surfaces designed to give the most favourable ratio of lift to drag during a flight.</a:t>
            </a:r>
          </a:p>
          <a:p>
            <a:pPr lvl="1">
              <a:buFont typeface="Courier New" panose="02070309020205020404" pitchFamily="49" charset="0"/>
              <a:buChar char="o"/>
            </a:pPr>
            <a:endParaRPr lang="en-US" sz="1800" dirty="0">
              <a:solidFill>
                <a:srgbClr val="002060"/>
              </a:solidFill>
            </a:endParaRPr>
          </a:p>
          <a:p>
            <a:pPr lvl="1">
              <a:buFont typeface="Courier New" panose="02070309020205020404" pitchFamily="49" charset="0"/>
              <a:buChar char="o"/>
            </a:pPr>
            <a:r>
              <a:rPr lang="en-US" sz="2200" dirty="0">
                <a:solidFill>
                  <a:srgbClr val="002060"/>
                </a:solidFill>
              </a:rPr>
              <a:t>Symmetrical</a:t>
            </a:r>
          </a:p>
          <a:p>
            <a:pPr lvl="1">
              <a:buFont typeface="Courier New" panose="02070309020205020404" pitchFamily="49" charset="0"/>
              <a:buChar char="o"/>
            </a:pPr>
            <a:r>
              <a:rPr lang="en-US" sz="2200" dirty="0">
                <a:solidFill>
                  <a:srgbClr val="002060"/>
                </a:solidFill>
              </a:rPr>
              <a:t>Flat bottom</a:t>
            </a:r>
          </a:p>
          <a:p>
            <a:pPr lvl="1">
              <a:buFont typeface="Courier New" panose="02070309020205020404" pitchFamily="49" charset="0"/>
              <a:buChar char="o"/>
            </a:pPr>
            <a:r>
              <a:rPr lang="en-US" sz="2200" dirty="0">
                <a:solidFill>
                  <a:srgbClr val="002060"/>
                </a:solidFill>
              </a:rPr>
              <a:t>Under camber</a:t>
            </a:r>
          </a:p>
        </p:txBody>
      </p:sp>
      <p:pic>
        <p:nvPicPr>
          <p:cNvPr id="2050" name="Picture 2" descr="Beginner Series - Basic Aerodynamics | Flite Test">
            <a:extLst>
              <a:ext uri="{FF2B5EF4-FFF2-40B4-BE49-F238E27FC236}">
                <a16:creationId xmlns:a16="http://schemas.microsoft.com/office/drawing/2014/main" id="{D407285C-BC16-4F35-ADE0-E0EC6148E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3351" y="4685919"/>
            <a:ext cx="7884598" cy="188752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Effect of controls. Lesson 1 of your training">
            <a:extLst>
              <a:ext uri="{FF2B5EF4-FFF2-40B4-BE49-F238E27FC236}">
                <a16:creationId xmlns:a16="http://schemas.microsoft.com/office/drawing/2014/main" id="{B9CBC31C-4CB0-4DA2-A5A8-5CB9B86B0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09" y="776694"/>
            <a:ext cx="3822441" cy="2652306"/>
          </a:xfrm>
          <a:prstGeom prst="rect">
            <a:avLst/>
          </a:prstGeom>
          <a:noFill/>
          <a:ln w="28575">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69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circle(in)">
                                      <p:cBhvr>
                                        <p:cTn id="10" dur="2000"/>
                                        <p:tgtEl>
                                          <p:spTgt spid="3">
                                            <p:txEl>
                                              <p:pRg st="3" end="3"/>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circle(in)">
                                      <p:cBhvr>
                                        <p:cTn id="13" dur="2000"/>
                                        <p:tgtEl>
                                          <p:spTgt spid="3">
                                            <p:txEl>
                                              <p:pRg st="4" end="4"/>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circle(in)">
                                      <p:cBhvr>
                                        <p:cTn id="16" dur="2000"/>
                                        <p:tgtEl>
                                          <p:spTgt spid="3">
                                            <p:txEl>
                                              <p:pRg st="5" end="5"/>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circle(in)">
                                      <p:cBhvr>
                                        <p:cTn id="19" dur="2000"/>
                                        <p:tgtEl>
                                          <p:spTgt spid="3">
                                            <p:txEl>
                                              <p:pRg st="9" end="9"/>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circle(in)">
                                      <p:cBhvr>
                                        <p:cTn id="22" dur="2000"/>
                                        <p:tgtEl>
                                          <p:spTgt spid="3">
                                            <p:txEl>
                                              <p:pRg st="11" end="11"/>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circle(in)">
                                      <p:cBhvr>
                                        <p:cTn id="25" dur="2000"/>
                                        <p:tgtEl>
                                          <p:spTgt spid="3">
                                            <p:txEl>
                                              <p:pRg st="12" end="12"/>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13" end="13"/>
                                            </p:txEl>
                                          </p:spTgt>
                                        </p:tgtEl>
                                        <p:attrNameLst>
                                          <p:attrName>style.visibility</p:attrName>
                                        </p:attrNameLst>
                                      </p:cBhvr>
                                      <p:to>
                                        <p:strVal val="visible"/>
                                      </p:to>
                                    </p:set>
                                    <p:animEffect transition="in" filter="circle(in)">
                                      <p:cBhvr>
                                        <p:cTn id="28" dur="2000"/>
                                        <p:tgtEl>
                                          <p:spTgt spid="3">
                                            <p:txEl>
                                              <p:pRg st="13" end="13"/>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2056"/>
                                        </p:tgtEl>
                                        <p:attrNameLst>
                                          <p:attrName>style.visibility</p:attrName>
                                        </p:attrNameLst>
                                      </p:cBhvr>
                                      <p:to>
                                        <p:strVal val="visible"/>
                                      </p:to>
                                    </p:set>
                                    <p:animEffect transition="in" filter="circle(in)">
                                      <p:cBhvr>
                                        <p:cTn id="31" dur="2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AB8D-061F-42B8-9CB3-5B370357C0A6}"/>
              </a:ext>
            </a:extLst>
          </p:cNvPr>
          <p:cNvSpPr>
            <a:spLocks noGrp="1"/>
          </p:cNvSpPr>
          <p:nvPr>
            <p:ph type="title"/>
          </p:nvPr>
        </p:nvSpPr>
        <p:spPr>
          <a:xfrm>
            <a:off x="849850" y="973668"/>
            <a:ext cx="8761413" cy="706964"/>
          </a:xfrm>
        </p:spPr>
        <p:txBody>
          <a:bodyPr/>
          <a:lstStyle/>
          <a:p>
            <a:r>
              <a:rPr lang="en-US" sz="4000" dirty="0"/>
              <a:t>Avionics</a:t>
            </a:r>
            <a:endParaRPr lang="en-IN" sz="4000" dirty="0"/>
          </a:p>
        </p:txBody>
      </p:sp>
      <p:sp>
        <p:nvSpPr>
          <p:cNvPr id="3" name="Content Placeholder 2">
            <a:extLst>
              <a:ext uri="{FF2B5EF4-FFF2-40B4-BE49-F238E27FC236}">
                <a16:creationId xmlns:a16="http://schemas.microsoft.com/office/drawing/2014/main" id="{9B7121DE-83D1-4422-9EFA-7CA28773038F}"/>
              </a:ext>
            </a:extLst>
          </p:cNvPr>
          <p:cNvSpPr>
            <a:spLocks noGrp="1"/>
          </p:cNvSpPr>
          <p:nvPr>
            <p:ph idx="1"/>
          </p:nvPr>
        </p:nvSpPr>
        <p:spPr>
          <a:xfrm>
            <a:off x="544746" y="2264277"/>
            <a:ext cx="11123379" cy="4660398"/>
          </a:xfrm>
        </p:spPr>
        <p:txBody>
          <a:bodyPr>
            <a:normAutofit/>
          </a:bodyPr>
          <a:lstStyle/>
          <a:p>
            <a:pPr>
              <a:buFont typeface="+mj-lt"/>
              <a:buAutoNum type="arabicParenR"/>
            </a:pPr>
            <a:r>
              <a:rPr lang="en-US" sz="1700" b="1" dirty="0"/>
              <a:t>Brushless DC Motor: </a:t>
            </a:r>
            <a:r>
              <a:rPr lang="en-US" sz="1700" dirty="0"/>
              <a:t>These are used to provide power to the propellors of a drone so they can rotate.</a:t>
            </a:r>
          </a:p>
          <a:p>
            <a:pPr>
              <a:buFont typeface="+mj-lt"/>
              <a:buAutoNum type="arabicParenR"/>
            </a:pPr>
            <a:r>
              <a:rPr lang="en-US" sz="1700" b="1" dirty="0"/>
              <a:t>ESC(Electronic speed controller): </a:t>
            </a:r>
            <a:r>
              <a:rPr lang="en-US" sz="1700" dirty="0"/>
              <a:t>Used to control RPM of BLDC motors.</a:t>
            </a:r>
          </a:p>
          <a:p>
            <a:pPr>
              <a:buFont typeface="+mj-lt"/>
              <a:buAutoNum type="arabicParenR"/>
            </a:pPr>
            <a:r>
              <a:rPr lang="en-US" sz="1700" b="1" dirty="0"/>
              <a:t>Servo Motor: </a:t>
            </a:r>
            <a:r>
              <a:rPr lang="en-US" sz="1700" dirty="0"/>
              <a:t>It acts as an actuator to control position, velocity and acceleration.</a:t>
            </a:r>
          </a:p>
          <a:p>
            <a:pPr>
              <a:buFont typeface="+mj-lt"/>
              <a:buAutoNum type="arabicParenR"/>
            </a:pPr>
            <a:r>
              <a:rPr lang="en-US" sz="1700" b="1" dirty="0"/>
              <a:t>Receiver: </a:t>
            </a:r>
            <a:r>
              <a:rPr lang="en-US" sz="1700" dirty="0"/>
              <a:t>It receives signal from transmitter and gives the output as PWM values.</a:t>
            </a:r>
          </a:p>
          <a:p>
            <a:pPr>
              <a:buFont typeface="+mj-lt"/>
              <a:buAutoNum type="arabicParenR"/>
            </a:pPr>
            <a:r>
              <a:rPr lang="en-US" sz="1700" b="1" dirty="0"/>
              <a:t>Transmitter: </a:t>
            </a:r>
            <a:r>
              <a:rPr lang="en-US" sz="1700" dirty="0"/>
              <a:t>It transmits the signal received by receiver.</a:t>
            </a:r>
          </a:p>
          <a:p>
            <a:pPr>
              <a:buFont typeface="+mj-lt"/>
              <a:buAutoNum type="arabicParenR"/>
            </a:pPr>
            <a:r>
              <a:rPr lang="en-US" sz="1700" b="1" dirty="0"/>
              <a:t>Battery: </a:t>
            </a:r>
            <a:r>
              <a:rPr lang="en-US" sz="1700" dirty="0"/>
              <a:t>It gives power to the motors to fly the drone.</a:t>
            </a:r>
          </a:p>
          <a:p>
            <a:pPr>
              <a:buFont typeface="+mj-lt"/>
              <a:buAutoNum type="arabicParenR"/>
            </a:pPr>
            <a:r>
              <a:rPr lang="en-US" sz="1700" b="1" dirty="0"/>
              <a:t>IMU: </a:t>
            </a:r>
            <a:r>
              <a:rPr lang="en-US" sz="1700" dirty="0"/>
              <a:t>It consists of an accelerometer, a gyroscope and a magnetometer.</a:t>
            </a:r>
          </a:p>
          <a:p>
            <a:pPr>
              <a:buFont typeface="+mj-lt"/>
              <a:buAutoNum type="arabicParenR"/>
            </a:pPr>
            <a:r>
              <a:rPr lang="en-US" sz="1700" b="1" dirty="0"/>
              <a:t>Flight Controller : </a:t>
            </a:r>
            <a:r>
              <a:rPr lang="en-US" sz="1700" dirty="0"/>
              <a:t>It is known as the brain of aircraft. It consists of sensors which helps to detect the movement of drone in flight and also gives commands.</a:t>
            </a:r>
          </a:p>
          <a:p>
            <a:pPr>
              <a:buFont typeface="+mj-lt"/>
              <a:buAutoNum type="arabicParenR"/>
            </a:pPr>
            <a:r>
              <a:rPr lang="en-US" sz="1700" b="1" dirty="0"/>
              <a:t>Radio Telemetry: </a:t>
            </a:r>
            <a:r>
              <a:rPr lang="en-US" sz="1700" dirty="0"/>
              <a:t>It is used to collect real time data of flight parameters during motion.</a:t>
            </a:r>
          </a:p>
          <a:p>
            <a:pPr>
              <a:buFont typeface="+mj-lt"/>
              <a:buAutoNum type="arabicParenR"/>
            </a:pPr>
            <a:r>
              <a:rPr lang="en-US" sz="1700" b="1" dirty="0"/>
              <a:t>GPS: </a:t>
            </a:r>
            <a:r>
              <a:rPr lang="en-US" sz="1700" dirty="0"/>
              <a:t>Used to locate and navigate the drone during its motion.</a:t>
            </a:r>
          </a:p>
          <a:p>
            <a:pPr>
              <a:buFont typeface="+mj-lt"/>
              <a:buAutoNum type="arabicParenR"/>
            </a:pPr>
            <a:r>
              <a:rPr lang="en-US" sz="1700" b="1" dirty="0"/>
              <a:t>BMP Sensor: </a:t>
            </a:r>
            <a:r>
              <a:rPr lang="en-US" sz="1700" dirty="0"/>
              <a:t>Measures pressure and temperature and also used as altimeter.</a:t>
            </a:r>
          </a:p>
          <a:p>
            <a:pPr>
              <a:buFont typeface="+mj-lt"/>
              <a:buAutoNum type="arabicParenR"/>
            </a:pPr>
            <a:endParaRPr lang="en-IN" sz="1600" dirty="0"/>
          </a:p>
        </p:txBody>
      </p:sp>
    </p:spTree>
    <p:extLst>
      <p:ext uri="{BB962C8B-B14F-4D97-AF65-F5344CB8AC3E}">
        <p14:creationId xmlns:p14="http://schemas.microsoft.com/office/powerpoint/2010/main" val="230811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500"/>
                                        <p:tgtEl>
                                          <p:spTgt spid="3">
                                            <p:txEl>
                                              <p:pRg st="2" end="2"/>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3" dur="500"/>
                                        <p:tgtEl>
                                          <p:spTgt spid="3">
                                            <p:txEl>
                                              <p:pRg st="3" end="3"/>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1" dur="500"/>
                                        <p:tgtEl>
                                          <p:spTgt spid="3">
                                            <p:txEl>
                                              <p:pRg st="5" end="5"/>
                                            </p:txEl>
                                          </p:spTgt>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5" dur="500"/>
                                        <p:tgtEl>
                                          <p:spTgt spid="3">
                                            <p:txEl>
                                              <p:pRg st="6" end="6"/>
                                            </p:txEl>
                                          </p:spTgt>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9" dur="500"/>
                                        <p:tgtEl>
                                          <p:spTgt spid="3">
                                            <p:txEl>
                                              <p:pRg st="7" end="7"/>
                                            </p:txEl>
                                          </p:spTgt>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3" dur="500"/>
                                        <p:tgtEl>
                                          <p:spTgt spid="3">
                                            <p:txEl>
                                              <p:pRg st="8" end="8"/>
                                            </p:txEl>
                                          </p:spTgt>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7" dur="500"/>
                                        <p:tgtEl>
                                          <p:spTgt spid="3">
                                            <p:txEl>
                                              <p:pRg st="9" end="9"/>
                                            </p:txEl>
                                          </p:spTgt>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318E-7A20-4A03-A6B3-31645CC4CD7B}"/>
              </a:ext>
            </a:extLst>
          </p:cNvPr>
          <p:cNvSpPr>
            <a:spLocks noGrp="1"/>
          </p:cNvSpPr>
          <p:nvPr>
            <p:ph type="title"/>
          </p:nvPr>
        </p:nvSpPr>
        <p:spPr>
          <a:xfrm>
            <a:off x="799182" y="838200"/>
            <a:ext cx="8761413" cy="706964"/>
          </a:xfrm>
        </p:spPr>
        <p:txBody>
          <a:bodyPr>
            <a:normAutofit/>
          </a:bodyPr>
          <a:lstStyle/>
          <a:p>
            <a:r>
              <a:rPr lang="en-US" sz="4000" dirty="0"/>
              <a:t>What is a Quadcopter ?</a:t>
            </a:r>
            <a:endParaRPr lang="en-IN" sz="4000" dirty="0"/>
          </a:p>
        </p:txBody>
      </p:sp>
      <p:sp>
        <p:nvSpPr>
          <p:cNvPr id="3" name="Content Placeholder 2">
            <a:extLst>
              <a:ext uri="{FF2B5EF4-FFF2-40B4-BE49-F238E27FC236}">
                <a16:creationId xmlns:a16="http://schemas.microsoft.com/office/drawing/2014/main" id="{02529DEC-F583-4B9F-BFD8-D554C597DDAF}"/>
              </a:ext>
            </a:extLst>
          </p:cNvPr>
          <p:cNvSpPr>
            <a:spLocks noGrp="1"/>
          </p:cNvSpPr>
          <p:nvPr>
            <p:ph idx="1"/>
          </p:nvPr>
        </p:nvSpPr>
        <p:spPr>
          <a:xfrm>
            <a:off x="733425" y="2429678"/>
            <a:ext cx="7200899" cy="3924300"/>
          </a:xfrm>
        </p:spPr>
        <p:txBody>
          <a:bodyPr anchor="ctr">
            <a:noAutofit/>
          </a:bodyPr>
          <a:lstStyle/>
          <a:p>
            <a:pPr>
              <a:lnSpc>
                <a:spcPct val="90000"/>
              </a:lnSpc>
            </a:pPr>
            <a:r>
              <a:rPr lang="en-US" b="0" i="0" dirty="0">
                <a:effectLst/>
                <a:latin typeface="Open Sans"/>
              </a:rPr>
              <a:t>A quadcopter or quadrotor is a simple flying mechanical vehicle that has four arms, and in each arm, there is a motor attached to a propeller.</a:t>
            </a:r>
          </a:p>
          <a:p>
            <a:pPr>
              <a:lnSpc>
                <a:spcPct val="90000"/>
              </a:lnSpc>
            </a:pPr>
            <a:r>
              <a:rPr lang="en-US" b="0" i="0" dirty="0">
                <a:effectLst/>
                <a:latin typeface="Open Sans"/>
              </a:rPr>
              <a:t>Two of the rotors turn clockwise, while the other two turn counter-clockwise.</a:t>
            </a:r>
          </a:p>
          <a:p>
            <a:pPr>
              <a:lnSpc>
                <a:spcPct val="90000"/>
              </a:lnSpc>
            </a:pPr>
            <a:r>
              <a:rPr lang="en-US" b="0" i="0" dirty="0">
                <a:effectLst/>
                <a:latin typeface="Open Sans"/>
              </a:rPr>
              <a:t>It comes with a 4-channel flight controller which helps in controlling its pitch, roll, </a:t>
            </a:r>
            <a:r>
              <a:rPr lang="en-US" dirty="0">
                <a:latin typeface="Open Sans"/>
              </a:rPr>
              <a:t>yaw and throttle.</a:t>
            </a:r>
            <a:r>
              <a:rPr lang="en-US" b="0" i="0" dirty="0">
                <a:effectLst/>
                <a:latin typeface="Open Sans"/>
              </a:rPr>
              <a:t> It can connect to several other devices and sensors. The primary device that it connects to is the remote-control receiver, which is linked to the remote transmitter.</a:t>
            </a:r>
          </a:p>
          <a:p>
            <a:pPr>
              <a:lnSpc>
                <a:spcPct val="90000"/>
              </a:lnSpc>
            </a:pPr>
            <a:r>
              <a:rPr lang="en-US" dirty="0">
                <a:latin typeface="Open Sans"/>
              </a:rPr>
              <a:t>Flight controllers basically change the speed of motors and bring the movement of the drone.</a:t>
            </a:r>
            <a:endParaRPr lang="en-US" b="0" i="0" dirty="0">
              <a:effectLst/>
              <a:latin typeface="Open Sans"/>
            </a:endParaRPr>
          </a:p>
          <a:p>
            <a:pPr>
              <a:lnSpc>
                <a:spcPct val="90000"/>
              </a:lnSpc>
            </a:pPr>
            <a:r>
              <a:rPr lang="en-US" b="0" i="0" dirty="0">
                <a:effectLst/>
                <a:latin typeface="Open Sans"/>
              </a:rPr>
              <a:t>Quadcopters are an economical way to introduce yourself to the world of remote-control aerial vehicles.</a:t>
            </a:r>
            <a:endParaRPr lang="en-IN" dirty="0"/>
          </a:p>
        </p:txBody>
      </p:sp>
      <p:pic>
        <p:nvPicPr>
          <p:cNvPr id="1028" name="Picture 4" descr="Working Principle and Components of Drone - CFD Flow Engineering">
            <a:extLst>
              <a:ext uri="{FF2B5EF4-FFF2-40B4-BE49-F238E27FC236}">
                <a16:creationId xmlns:a16="http://schemas.microsoft.com/office/drawing/2014/main" id="{80BC2CF7-DBB6-452A-B4AA-CE4152F953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42956" y="3125755"/>
            <a:ext cx="3421223" cy="2668555"/>
          </a:xfrm>
          <a:prstGeom prst="roundRect">
            <a:avLst>
              <a:gd name="adj" fmla="val 1858"/>
            </a:avLst>
          </a:prstGeom>
          <a:noFill/>
          <a:ln w="28575">
            <a:solidFill>
              <a:schemeClr val="tx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15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 calcmode="lin" valueType="num">
                                      <p:cBhvr>
                                        <p:cTn id="2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0" end="0"/>
                                            </p:txEl>
                                          </p:spTgt>
                                        </p:tgtEl>
                                      </p:cBhvr>
                                    </p:animEffect>
                                  </p:childTnLst>
                                </p:cTn>
                              </p:par>
                            </p:childTnLst>
                          </p:cTn>
                        </p:par>
                        <p:par>
                          <p:cTn id="28" fill="hold">
                            <p:stCondLst>
                              <p:cond delay="3000"/>
                            </p:stCondLst>
                            <p:childTnLst>
                              <p:par>
                                <p:cTn id="29" presetID="31" presetClass="entr" presetSubtype="0" fill="hold" grpId="0"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par>
                          <p:cTn id="35" fill="hold">
                            <p:stCondLst>
                              <p:cond delay="4000"/>
                            </p:stCondLst>
                            <p:childTnLst>
                              <p:par>
                                <p:cTn id="36" presetID="31" presetClass="entr" presetSubtype="0" fill="hold" grpId="0" nodeType="after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 calcmode="lin" valueType="num">
                                      <p:cBhvr>
                                        <p:cTn id="3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2" end="2"/>
                                            </p:txEl>
                                          </p:spTgt>
                                        </p:tgtEl>
                                      </p:cBhvr>
                                    </p:animEffect>
                                  </p:childTnLst>
                                </p:cTn>
                              </p:par>
                            </p:childTnLst>
                          </p:cTn>
                        </p:par>
                        <p:par>
                          <p:cTn id="42" fill="hold">
                            <p:stCondLst>
                              <p:cond delay="5000"/>
                            </p:stCondLst>
                            <p:childTnLst>
                              <p:par>
                                <p:cTn id="43" presetID="31" presetClass="entr" presetSubtype="0" fill="hold" grpId="0" nodeType="after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 calcmode="lin" valueType="num">
                                      <p:cBhvr>
                                        <p:cTn id="4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8" dur="1000"/>
                                        <p:tgtEl>
                                          <p:spTgt spid="3">
                                            <p:txEl>
                                              <p:pRg st="3" end="3"/>
                                            </p:txEl>
                                          </p:spTgt>
                                        </p:tgtEl>
                                      </p:cBhvr>
                                    </p:animEffect>
                                  </p:childTnLst>
                                </p:cTn>
                              </p:par>
                            </p:childTnLst>
                          </p:cTn>
                        </p:par>
                        <p:par>
                          <p:cTn id="49" fill="hold">
                            <p:stCondLst>
                              <p:cond delay="6000"/>
                            </p:stCondLst>
                            <p:childTnLst>
                              <p:par>
                                <p:cTn id="50" presetID="31" presetClass="entr" presetSubtype="0" fill="hold" grpId="0" nodeType="after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 calcmode="lin" valueType="num">
                                      <p:cBhvr>
                                        <p:cTn id="52"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4"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Respective Movements</a:t>
            </a:r>
          </a:p>
        </p:txBody>
      </p:sp>
      <p:sp>
        <p:nvSpPr>
          <p:cNvPr id="3" name="Text Placeholder 2"/>
          <p:cNvSpPr>
            <a:spLocks noGrp="1"/>
          </p:cNvSpPr>
          <p:nvPr>
            <p:ph type="body" idx="1"/>
          </p:nvPr>
        </p:nvSpPr>
        <p:spPr>
          <a:xfrm>
            <a:off x="1154954" y="2603500"/>
            <a:ext cx="3141878" cy="576262"/>
          </a:xfrm>
        </p:spPr>
        <p:txBody>
          <a:bodyPr/>
          <a:lstStyle/>
          <a:p>
            <a:pPr algn="ctr"/>
            <a:r>
              <a:rPr lang="en-US" sz="2800" b="1" dirty="0"/>
              <a:t>1. PITCH</a:t>
            </a:r>
          </a:p>
        </p:txBody>
      </p:sp>
      <p:sp>
        <p:nvSpPr>
          <p:cNvPr id="4" name="Text Placeholder 3"/>
          <p:cNvSpPr>
            <a:spLocks noGrp="1"/>
          </p:cNvSpPr>
          <p:nvPr>
            <p:ph type="body" sz="half" idx="15"/>
          </p:nvPr>
        </p:nvSpPr>
        <p:spPr>
          <a:xfrm>
            <a:off x="1189907" y="3408362"/>
            <a:ext cx="3118127" cy="2878136"/>
          </a:xfrm>
        </p:spPr>
        <p:txBody>
          <a:bodyPr>
            <a:noAutofit/>
          </a:bodyPr>
          <a:lstStyle/>
          <a:p>
            <a:r>
              <a:rPr lang="en-US" sz="1600" dirty="0"/>
              <a:t>We can rotate the body about the pitch by increasing or decreasing the rotating speed of propellers combination of (1and 2) and (3 and 4)  according to the respective movements.</a:t>
            </a:r>
          </a:p>
        </p:txBody>
      </p:sp>
      <p:sp>
        <p:nvSpPr>
          <p:cNvPr id="5" name="Text Placeholder 4"/>
          <p:cNvSpPr>
            <a:spLocks noGrp="1"/>
          </p:cNvSpPr>
          <p:nvPr>
            <p:ph type="body" sz="quarter" idx="3"/>
          </p:nvPr>
        </p:nvSpPr>
        <p:spPr>
          <a:xfrm>
            <a:off x="4518979" y="2603500"/>
            <a:ext cx="3147009" cy="576262"/>
          </a:xfrm>
        </p:spPr>
        <p:txBody>
          <a:bodyPr/>
          <a:lstStyle/>
          <a:p>
            <a:pPr algn="ctr"/>
            <a:r>
              <a:rPr lang="en-US" sz="2800" b="1" dirty="0"/>
              <a:t>2. ROLL</a:t>
            </a:r>
          </a:p>
        </p:txBody>
      </p:sp>
      <p:sp>
        <p:nvSpPr>
          <p:cNvPr id="6" name="Text Placeholder 5"/>
          <p:cNvSpPr>
            <a:spLocks noGrp="1"/>
          </p:cNvSpPr>
          <p:nvPr>
            <p:ph type="body" sz="half" idx="16"/>
          </p:nvPr>
        </p:nvSpPr>
        <p:spPr>
          <a:xfrm>
            <a:off x="4543858" y="3408362"/>
            <a:ext cx="3141878" cy="2878136"/>
          </a:xfrm>
        </p:spPr>
        <p:txBody>
          <a:bodyPr>
            <a:noAutofit/>
          </a:bodyPr>
          <a:lstStyle/>
          <a:p>
            <a:r>
              <a:rPr lang="en-US" sz="1600" dirty="0"/>
              <a:t>We can roll the body to the right or left by increasing, decreasing the combination of  (1 and 3 ) and (2 and 4).</a:t>
            </a:r>
          </a:p>
          <a:p>
            <a:r>
              <a:rPr lang="en-US" sz="1600" dirty="0"/>
              <a:t>Make 1 and 3 slow and 2 and 4 fast to roll it in the left.</a:t>
            </a:r>
          </a:p>
          <a:p>
            <a:r>
              <a:rPr lang="en-US" sz="1600" dirty="0"/>
              <a:t>Similarly,1 and 3 fast and 2 and 4 slow to roll in the right.</a:t>
            </a:r>
          </a:p>
        </p:txBody>
      </p:sp>
      <p:sp>
        <p:nvSpPr>
          <p:cNvPr id="7" name="Text Placeholder 6"/>
          <p:cNvSpPr>
            <a:spLocks noGrp="1"/>
          </p:cNvSpPr>
          <p:nvPr>
            <p:ph type="body" sz="quarter" idx="13"/>
          </p:nvPr>
        </p:nvSpPr>
        <p:spPr>
          <a:xfrm>
            <a:off x="7888135" y="2603500"/>
            <a:ext cx="3145730" cy="576262"/>
          </a:xfrm>
        </p:spPr>
        <p:txBody>
          <a:bodyPr/>
          <a:lstStyle/>
          <a:p>
            <a:pPr algn="ctr"/>
            <a:r>
              <a:rPr lang="en-US" sz="2800" b="1" dirty="0"/>
              <a:t>3. YAW</a:t>
            </a:r>
          </a:p>
        </p:txBody>
      </p:sp>
      <p:sp>
        <p:nvSpPr>
          <p:cNvPr id="8" name="Text Placeholder 7"/>
          <p:cNvSpPr>
            <a:spLocks noGrp="1"/>
          </p:cNvSpPr>
          <p:nvPr>
            <p:ph type="body" sz="half" idx="17"/>
          </p:nvPr>
        </p:nvSpPr>
        <p:spPr>
          <a:xfrm>
            <a:off x="7899372" y="3408362"/>
            <a:ext cx="3141878" cy="2239963"/>
          </a:xfrm>
        </p:spPr>
        <p:txBody>
          <a:bodyPr>
            <a:normAutofit/>
          </a:bodyPr>
          <a:lstStyle/>
          <a:p>
            <a:r>
              <a:rPr lang="en-US" sz="1600" dirty="0"/>
              <a:t>In this we keep the diagonally opposites propellers in the same speed and another opposite pair in the same to give the body a torque and rotate it about the perpendicular axis.  </a:t>
            </a:r>
          </a:p>
        </p:txBody>
      </p:sp>
      <p:pic>
        <p:nvPicPr>
          <p:cNvPr id="9" name="Picture 2" descr="How A Quadcopter Works Along With Propellers And Motors - DroneZon">
            <a:extLst>
              <a:ext uri="{FF2B5EF4-FFF2-40B4-BE49-F238E27FC236}">
                <a16:creationId xmlns:a16="http://schemas.microsoft.com/office/drawing/2014/main" id="{3A2750AD-927E-487C-BCCD-1729A03EF2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3448" y="522486"/>
            <a:ext cx="2067552" cy="2022011"/>
          </a:xfrm>
          <a:prstGeom prst="roundRect">
            <a:avLst>
              <a:gd name="adj" fmla="val 1858"/>
            </a:avLst>
          </a:prstGeom>
          <a:ln/>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28015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arn(inVertical)">
                                      <p:cBhvr>
                                        <p:cTn id="15" dur="500"/>
                                        <p:tgtEl>
                                          <p:spTgt spid="4">
                                            <p:txEl>
                                              <p:pRg st="0" end="0"/>
                                            </p:txEl>
                                          </p:spTgt>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arn(inVertical)">
                                      <p:cBhvr>
                                        <p:cTn id="19" dur="500"/>
                                        <p:tgtEl>
                                          <p:spTgt spid="5">
                                            <p:txEl>
                                              <p:pRg st="0" end="0"/>
                                            </p:txEl>
                                          </p:spTgt>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barn(inVertical)">
                                      <p:cBhvr>
                                        <p:cTn id="23" dur="500"/>
                                        <p:tgtEl>
                                          <p:spTgt spid="6">
                                            <p:txEl>
                                              <p:pRg st="0" end="0"/>
                                            </p:txEl>
                                          </p:spTgt>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barn(inVertical)">
                                      <p:cBhvr>
                                        <p:cTn id="27" dur="500"/>
                                        <p:tgtEl>
                                          <p:spTgt spid="6">
                                            <p:txEl>
                                              <p:pRg st="1" end="1"/>
                                            </p:txEl>
                                          </p:spTgt>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barn(inVertical)">
                                      <p:cBhvr>
                                        <p:cTn id="31" dur="500"/>
                                        <p:tgtEl>
                                          <p:spTgt spid="6">
                                            <p:txEl>
                                              <p:pRg st="2" end="2"/>
                                            </p:txEl>
                                          </p:spTgt>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barn(inVertical)">
                                      <p:cBhvr>
                                        <p:cTn id="35" dur="500"/>
                                        <p:tgtEl>
                                          <p:spTgt spid="7">
                                            <p:txEl>
                                              <p:pRg st="0" end="0"/>
                                            </p:txEl>
                                          </p:spTgt>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barn(inVertical)">
                                      <p:cBhvr>
                                        <p:cTn id="3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P spid="7"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3400" b="0" i="0" kern="1200" dirty="0">
                <a:solidFill>
                  <a:srgbClr val="EBEBEB"/>
                </a:solidFill>
                <a:latin typeface="+mj-lt"/>
                <a:ea typeface="+mj-ea"/>
                <a:cs typeface="+mj-cs"/>
              </a:rPr>
              <a:t>CONTROLLING OF A DRONE </a:t>
            </a:r>
            <a:br>
              <a:rPr lang="en-US" sz="3400" b="0" i="0" kern="1200" dirty="0">
                <a:solidFill>
                  <a:srgbClr val="EBEBEB"/>
                </a:solidFill>
                <a:latin typeface="+mj-lt"/>
                <a:ea typeface="+mj-ea"/>
                <a:cs typeface="+mj-cs"/>
              </a:rPr>
            </a:br>
            <a:endParaRPr lang="en-US" sz="3400" b="0" i="0" kern="1200" dirty="0">
              <a:solidFill>
                <a:srgbClr val="EBEBEB"/>
              </a:solidFill>
              <a:latin typeface="+mj-lt"/>
              <a:ea typeface="+mj-ea"/>
              <a:cs typeface="+mj-cs"/>
            </a:endParaRPr>
          </a:p>
        </p:txBody>
      </p:sp>
      <p:pic>
        <p:nvPicPr>
          <p:cNvPr id="14" name="Picture 13" descr="Diagram&#10;&#10;Description automatically generated">
            <a:extLst>
              <a:ext uri="{FF2B5EF4-FFF2-40B4-BE49-F238E27FC236}">
                <a16:creationId xmlns:a16="http://schemas.microsoft.com/office/drawing/2014/main" id="{F4B02C93-E8AB-4299-B502-C468A2EC69C9}"/>
              </a:ext>
            </a:extLst>
          </p:cNvPr>
          <p:cNvPicPr>
            <a:picLocks noChangeAspect="1"/>
          </p:cNvPicPr>
          <p:nvPr/>
        </p:nvPicPr>
        <p:blipFill>
          <a:blip r:embed="rId2"/>
          <a:stretch>
            <a:fillRect/>
          </a:stretch>
        </p:blipFill>
        <p:spPr>
          <a:xfrm>
            <a:off x="1269628" y="963971"/>
            <a:ext cx="6551573" cy="49300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035816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286</TotalTime>
  <Words>979</Words>
  <Application>Microsoft Office PowerPoint</Application>
  <PresentationFormat>Widescreen</PresentationFormat>
  <Paragraphs>125</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Abadi</vt:lpstr>
      <vt:lpstr>Algerian</vt:lpstr>
      <vt:lpstr>Arial</vt:lpstr>
      <vt:lpstr>Calibri</vt:lpstr>
      <vt:lpstr>Century Gothic</vt:lpstr>
      <vt:lpstr>Courier New</vt:lpstr>
      <vt:lpstr>Open Sans</vt:lpstr>
      <vt:lpstr>Wingdings 3</vt:lpstr>
      <vt:lpstr>Ion Boardroom</vt:lpstr>
      <vt:lpstr>AEROMODELLING CLUB </vt:lpstr>
      <vt:lpstr>Project Mentors</vt:lpstr>
      <vt:lpstr>AIM :</vt:lpstr>
      <vt:lpstr>Basics of Aeromodelling</vt:lpstr>
      <vt:lpstr>PowerPoint Presentation</vt:lpstr>
      <vt:lpstr>Avionics</vt:lpstr>
      <vt:lpstr>What is a Quadcopter ?</vt:lpstr>
      <vt:lpstr>Respective Movements</vt:lpstr>
      <vt:lpstr>CONTROLLING OF A DRONE  </vt:lpstr>
      <vt:lpstr>DRONE KINEMATICS</vt:lpstr>
      <vt:lpstr>Control Theory</vt:lpstr>
      <vt:lpstr>Mission Planner</vt:lpstr>
      <vt:lpstr>PROGRESS AND TIMELINE</vt:lpstr>
      <vt:lpstr>TEAM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AEROMODELLING CLUB. </dc:title>
  <dc:creator>sheeshram choudhary</dc:creator>
  <cp:lastModifiedBy>praan.2001@gmail.com</cp:lastModifiedBy>
  <cp:revision>34</cp:revision>
  <dcterms:created xsi:type="dcterms:W3CDTF">2021-06-16T03:26:09Z</dcterms:created>
  <dcterms:modified xsi:type="dcterms:W3CDTF">2021-06-17T13:22:52Z</dcterms:modified>
</cp:coreProperties>
</file>